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4"/>
    <p:sldId id="257" r:id="rId75"/>
    <p:sldId id="258" r:id="rId76"/>
    <p:sldId id="259" r:id="rId77"/>
    <p:sldId id="260" r:id="rId78"/>
    <p:sldId id="261" r:id="rId79"/>
    <p:sldId id="262" r:id="rId80"/>
    <p:sldId id="263" r:id="rId81"/>
    <p:sldId id="264" r:id="rId82"/>
    <p:sldId id="265" r:id="rId83"/>
    <p:sldId id="266" r:id="rId84"/>
    <p:sldId id="267" r:id="rId85"/>
    <p:sldId id="268" r:id="rId86"/>
    <p:sldId id="269" r:id="rId87"/>
    <p:sldId id="270" r:id="rId88"/>
    <p:sldId id="271" r:id="rId89"/>
    <p:sldId id="272" r:id="rId90"/>
    <p:sldId id="273" r:id="rId91"/>
    <p:sldId id="274" r:id="rId92"/>
    <p:sldId id="275" r:id="rId93"/>
    <p:sldId id="276"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IBM Plex Sans" charset="1" panose="020B0503050203000203"/>
      <p:regular r:id="rId16"/>
    </p:embeddedFont>
    <p:embeddedFont>
      <p:font typeface="IBM Plex Sans Bold" charset="1" panose="020B0803050203000203"/>
      <p:regular r:id="rId17"/>
    </p:embeddedFont>
    <p:embeddedFont>
      <p:font typeface="IBM Plex Sans Italics" charset="1" panose="020B0503050203000203"/>
      <p:regular r:id="rId18"/>
    </p:embeddedFont>
    <p:embeddedFont>
      <p:font typeface="IBM Plex Sans Bold Italics" charset="1" panose="020B0803050203000203"/>
      <p:regular r:id="rId19"/>
    </p:embeddedFont>
    <p:embeddedFont>
      <p:font typeface="IBM Plex Sans Thin" charset="1" panose="020B0203050203000203"/>
      <p:regular r:id="rId20"/>
    </p:embeddedFont>
    <p:embeddedFont>
      <p:font typeface="IBM Plex Sans Thin Italics" charset="1" panose="020B0203050203000203"/>
      <p:regular r:id="rId21"/>
    </p:embeddedFont>
    <p:embeddedFont>
      <p:font typeface="IBM Plex Sans Medium" charset="1" panose="020B0603050203000203"/>
      <p:regular r:id="rId22"/>
    </p:embeddedFont>
    <p:embeddedFont>
      <p:font typeface="IBM Plex Sans Medium Italics" charset="1" panose="020B0603050203000203"/>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Poppins" charset="1" panose="00000500000000000000"/>
      <p:regular r:id="rId30"/>
    </p:embeddedFont>
    <p:embeddedFont>
      <p:font typeface="Poppins Bold" charset="1" panose="00000800000000000000"/>
      <p:regular r:id="rId31"/>
    </p:embeddedFont>
    <p:embeddedFont>
      <p:font typeface="Poppins Italics" charset="1" panose="00000500000000000000"/>
      <p:regular r:id="rId32"/>
    </p:embeddedFont>
    <p:embeddedFont>
      <p:font typeface="Poppins Bold Italics" charset="1" panose="00000800000000000000"/>
      <p:regular r:id="rId33"/>
    </p:embeddedFont>
    <p:embeddedFont>
      <p:font typeface="Poppins Thin" charset="1" panose="00000300000000000000"/>
      <p:regular r:id="rId34"/>
    </p:embeddedFont>
    <p:embeddedFont>
      <p:font typeface="Poppins Thin Italics" charset="1" panose="00000300000000000000"/>
      <p:regular r:id="rId35"/>
    </p:embeddedFont>
    <p:embeddedFont>
      <p:font typeface="Poppins Extra-Light" charset="1" panose="00000300000000000000"/>
      <p:regular r:id="rId36"/>
    </p:embeddedFont>
    <p:embeddedFont>
      <p:font typeface="Poppins Extra-Light Italics" charset="1" panose="00000300000000000000"/>
      <p:regular r:id="rId37"/>
    </p:embeddedFont>
    <p:embeddedFont>
      <p:font typeface="Poppins Light" charset="1" panose="00000400000000000000"/>
      <p:regular r:id="rId38"/>
    </p:embeddedFont>
    <p:embeddedFont>
      <p:font typeface="Poppins Light Italics" charset="1" panose="00000400000000000000"/>
      <p:regular r:id="rId39"/>
    </p:embeddedFont>
    <p:embeddedFont>
      <p:font typeface="Poppins Medium" charset="1" panose="00000600000000000000"/>
      <p:regular r:id="rId40"/>
    </p:embeddedFont>
    <p:embeddedFont>
      <p:font typeface="Poppins Medium Italics" charset="1" panose="00000600000000000000"/>
      <p:regular r:id="rId41"/>
    </p:embeddedFont>
    <p:embeddedFont>
      <p:font typeface="Poppins Semi-Bold" charset="1" panose="00000700000000000000"/>
      <p:regular r:id="rId42"/>
    </p:embeddedFont>
    <p:embeddedFont>
      <p:font typeface="Poppins Semi-Bold Italics" charset="1" panose="00000700000000000000"/>
      <p:regular r:id="rId43"/>
    </p:embeddedFont>
    <p:embeddedFont>
      <p:font typeface="Poppins Ultra-Bold" charset="1" panose="00000900000000000000"/>
      <p:regular r:id="rId44"/>
    </p:embeddedFont>
    <p:embeddedFont>
      <p:font typeface="Poppins Ultra-Bold Italics" charset="1" panose="00000900000000000000"/>
      <p:regular r:id="rId45"/>
    </p:embeddedFont>
    <p:embeddedFont>
      <p:font typeface="Poppins Heavy" charset="1" panose="00000A00000000000000"/>
      <p:regular r:id="rId46"/>
    </p:embeddedFont>
    <p:embeddedFont>
      <p:font typeface="Poppins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
      <p:font typeface="Montserrat" charset="1" panose="00000500000000000000"/>
      <p:regular r:id="rId56"/>
    </p:embeddedFont>
    <p:embeddedFont>
      <p:font typeface="Montserrat Bold" charset="1" panose="00000800000000000000"/>
      <p:regular r:id="rId57"/>
    </p:embeddedFont>
    <p:embeddedFont>
      <p:font typeface="Montserrat Italics" charset="1" panose="00000500000000000000"/>
      <p:regular r:id="rId58"/>
    </p:embeddedFont>
    <p:embeddedFont>
      <p:font typeface="Montserrat Bold Italics" charset="1" panose="00000800000000000000"/>
      <p:regular r:id="rId59"/>
    </p:embeddedFont>
    <p:embeddedFont>
      <p:font typeface="Montserrat Thin" charset="1" panose="00000300000000000000"/>
      <p:regular r:id="rId60"/>
    </p:embeddedFont>
    <p:embeddedFont>
      <p:font typeface="Montserrat Thin Italics" charset="1" panose="00000300000000000000"/>
      <p:regular r:id="rId61"/>
    </p:embeddedFont>
    <p:embeddedFont>
      <p:font typeface="Montserrat Extra-Light" charset="1" panose="00000300000000000000"/>
      <p:regular r:id="rId62"/>
    </p:embeddedFont>
    <p:embeddedFont>
      <p:font typeface="Montserrat Extra-Light Italics" charset="1" panose="00000300000000000000"/>
      <p:regular r:id="rId63"/>
    </p:embeddedFont>
    <p:embeddedFont>
      <p:font typeface="Montserrat Light" charset="1" panose="00000400000000000000"/>
      <p:regular r:id="rId64"/>
    </p:embeddedFont>
    <p:embeddedFont>
      <p:font typeface="Montserrat Light Italics" charset="1" panose="00000400000000000000"/>
      <p:regular r:id="rId65"/>
    </p:embeddedFont>
    <p:embeddedFont>
      <p:font typeface="Montserrat Medium" charset="1" panose="00000600000000000000"/>
      <p:regular r:id="rId66"/>
    </p:embeddedFont>
    <p:embeddedFont>
      <p:font typeface="Montserrat Medium Italics" charset="1" panose="00000600000000000000"/>
      <p:regular r:id="rId67"/>
    </p:embeddedFont>
    <p:embeddedFont>
      <p:font typeface="Montserrat Semi-Bold" charset="1" panose="00000700000000000000"/>
      <p:regular r:id="rId68"/>
    </p:embeddedFont>
    <p:embeddedFont>
      <p:font typeface="Montserrat Semi-Bold Italics" charset="1" panose="00000700000000000000"/>
      <p:regular r:id="rId69"/>
    </p:embeddedFont>
    <p:embeddedFont>
      <p:font typeface="Montserrat Ultra-Bold" charset="1" panose="00000900000000000000"/>
      <p:regular r:id="rId70"/>
    </p:embeddedFont>
    <p:embeddedFont>
      <p:font typeface="Montserrat Ultra-Bold Italics" charset="1" panose="00000900000000000000"/>
      <p:regular r:id="rId71"/>
    </p:embeddedFont>
    <p:embeddedFont>
      <p:font typeface="Montserrat Heavy" charset="1" panose="00000A00000000000000"/>
      <p:regular r:id="rId72"/>
    </p:embeddedFont>
    <p:embeddedFont>
      <p:font typeface="Montserrat Heavy Italics" charset="1" panose="00000A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slides/slide1.xml" Type="http://schemas.openxmlformats.org/officeDocument/2006/relationships/slide"/><Relationship Id="rId75" Target="slides/slide2.xml" Type="http://schemas.openxmlformats.org/officeDocument/2006/relationships/slide"/><Relationship Id="rId76" Target="slides/slide3.xml" Type="http://schemas.openxmlformats.org/officeDocument/2006/relationships/slide"/><Relationship Id="rId77" Target="slides/slide4.xml" Type="http://schemas.openxmlformats.org/officeDocument/2006/relationships/slide"/><Relationship Id="rId78" Target="slides/slide5.xml" Type="http://schemas.openxmlformats.org/officeDocument/2006/relationships/slide"/><Relationship Id="rId79" Target="slides/slide6.xml" Type="http://schemas.openxmlformats.org/officeDocument/2006/relationships/slide"/><Relationship Id="rId8" Target="fonts/font8.fntdata" Type="http://schemas.openxmlformats.org/officeDocument/2006/relationships/font"/><Relationship Id="rId80" Target="slides/slide7.xml" Type="http://schemas.openxmlformats.org/officeDocument/2006/relationships/slide"/><Relationship Id="rId81" Target="slides/slide8.xml" Type="http://schemas.openxmlformats.org/officeDocument/2006/relationships/slide"/><Relationship Id="rId82" Target="slides/slide9.xml" Type="http://schemas.openxmlformats.org/officeDocument/2006/relationships/slide"/><Relationship Id="rId83" Target="slides/slide10.xml" Type="http://schemas.openxmlformats.org/officeDocument/2006/relationships/slide"/><Relationship Id="rId84" Target="slides/slide11.xml" Type="http://schemas.openxmlformats.org/officeDocument/2006/relationships/slide"/><Relationship Id="rId85" Target="slides/slide12.xml" Type="http://schemas.openxmlformats.org/officeDocument/2006/relationships/slide"/><Relationship Id="rId86" Target="slides/slide13.xml" Type="http://schemas.openxmlformats.org/officeDocument/2006/relationships/slide"/><Relationship Id="rId87" Target="slides/slide14.xml" Type="http://schemas.openxmlformats.org/officeDocument/2006/relationships/slide"/><Relationship Id="rId88" Target="slides/slide15.xml" Type="http://schemas.openxmlformats.org/officeDocument/2006/relationships/slide"/><Relationship Id="rId89" Target="slides/slide16.xml" Type="http://schemas.openxmlformats.org/officeDocument/2006/relationships/slide"/><Relationship Id="rId9" Target="fonts/font9.fntdata" Type="http://schemas.openxmlformats.org/officeDocument/2006/relationships/font"/><Relationship Id="rId90" Target="slides/slide17.xml" Type="http://schemas.openxmlformats.org/officeDocument/2006/relationships/slide"/><Relationship Id="rId91" Target="slides/slide18.xml" Type="http://schemas.openxmlformats.org/officeDocument/2006/relationships/slide"/><Relationship Id="rId92" Target="slides/slide19.xml" Type="http://schemas.openxmlformats.org/officeDocument/2006/relationships/slide"/><Relationship Id="rId93" Target="slides/slide20.xml" Type="http://schemas.openxmlformats.org/officeDocument/2006/relationships/slide"/><Relationship Id="rId94" Target="slides/slide21.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https://github.com/f-akhtar/GPA" TargetMode="External" Type="http://schemas.openxmlformats.org/officeDocument/2006/relationships/hyperlink"/><Relationship Id="rId4" Target="https://f-akhtar.github.io/GPA/"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028700" y="3212237"/>
            <a:ext cx="16230600" cy="4148276"/>
          </a:xfrm>
          <a:prstGeom prst="rect">
            <a:avLst/>
          </a:prstGeom>
        </p:spPr>
        <p:txBody>
          <a:bodyPr anchor="t" rtlCol="false" tIns="0" lIns="0" bIns="0" rIns="0">
            <a:spAutoFit/>
          </a:bodyPr>
          <a:lstStyle/>
          <a:p>
            <a:pPr algn="ctr">
              <a:lnSpc>
                <a:spcPts val="10714"/>
              </a:lnSpc>
            </a:pPr>
            <a:r>
              <a:rPr lang="en-US" sz="11398">
                <a:solidFill>
                  <a:srgbClr val="000000"/>
                </a:solidFill>
                <a:latin typeface="DM Sans Bold"/>
              </a:rPr>
              <a:t>Graphical Password Authentication System</a:t>
            </a:r>
          </a:p>
        </p:txBody>
      </p:sp>
      <p:sp>
        <p:nvSpPr>
          <p:cNvPr name="Freeform 18" id="18"/>
          <p:cNvSpPr/>
          <p:nvPr/>
        </p:nvSpPr>
        <p:spPr>
          <a:xfrm flipH="false" flipV="false" rot="0">
            <a:off x="4225792" y="157129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0253640" y="7733260"/>
            <a:ext cx="6724998" cy="733083"/>
          </a:xfrm>
          <a:prstGeom prst="rect">
            <a:avLst/>
          </a:prstGeom>
        </p:spPr>
        <p:txBody>
          <a:bodyPr anchor="t" rtlCol="false" tIns="0" lIns="0" bIns="0" rIns="0">
            <a:spAutoFit/>
          </a:bodyPr>
          <a:lstStyle/>
          <a:p>
            <a:pPr algn="ctr" marL="0" indent="0" lvl="1">
              <a:lnSpc>
                <a:spcPts val="5427"/>
              </a:lnSpc>
              <a:spcBef>
                <a:spcPct val="0"/>
              </a:spcBef>
            </a:pPr>
            <a:r>
              <a:rPr lang="en-US" sz="5773" strike="noStrike" u="none">
                <a:solidFill>
                  <a:srgbClr val="0097B2"/>
                </a:solidFill>
                <a:latin typeface="DM Sans Bold"/>
              </a:rPr>
              <a:t>By - Farhan Akhtar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5373625" y="9163050"/>
            <a:ext cx="754074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Account Creation Page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6358384" y="9163050"/>
            <a:ext cx="557123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Account creation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7105315" y="9163050"/>
            <a:ext cx="40773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Login sucess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6996187" y="9163050"/>
            <a:ext cx="429562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Landing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7065020" y="9022057"/>
            <a:ext cx="415796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Login Failure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5847308" y="8985642"/>
            <a:ext cx="659338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Failure Mail Pop-up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5044232" y="9163050"/>
            <a:ext cx="8199537"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Login Failure Notification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4502534" y="8967435"/>
            <a:ext cx="928293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Reset Password Mail Pop-up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4586064" y="9163050"/>
            <a:ext cx="911587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Password Reset Notification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2886075"/>
            <a:chOff x="0" y="0"/>
            <a:chExt cx="2639032" cy="684107"/>
          </a:xfrm>
        </p:grpSpPr>
        <p:sp>
          <p:nvSpPr>
            <p:cNvPr name="Freeform 3" id="3"/>
            <p:cNvSpPr/>
            <p:nvPr/>
          </p:nvSpPr>
          <p:spPr>
            <a:xfrm flipH="false" flipV="false" rot="0">
              <a:off x="0" y="0"/>
              <a:ext cx="2639032" cy="684107"/>
            </a:xfrm>
            <a:custGeom>
              <a:avLst/>
              <a:gdLst/>
              <a:ahLst/>
              <a:cxnLst/>
              <a:rect r="r" b="b" t="t" l="l"/>
              <a:pathLst>
                <a:path h="684107" w="2639032">
                  <a:moveTo>
                    <a:pt x="0" y="0"/>
                  </a:moveTo>
                  <a:lnTo>
                    <a:pt x="2639032" y="0"/>
                  </a:lnTo>
                  <a:lnTo>
                    <a:pt x="2639032" y="684107"/>
                  </a:lnTo>
                  <a:lnTo>
                    <a:pt x="0" y="684107"/>
                  </a:lnTo>
                  <a:close/>
                </a:path>
              </a:pathLst>
            </a:custGeom>
            <a:solidFill>
              <a:srgbClr val="071C42"/>
            </a:solidFill>
          </p:spPr>
        </p:sp>
        <p:sp>
          <p:nvSpPr>
            <p:cNvPr name="TextBox 4" id="4"/>
            <p:cNvSpPr txBox="true"/>
            <p:nvPr/>
          </p:nvSpPr>
          <p:spPr>
            <a:xfrm>
              <a:off x="0" y="-38100"/>
              <a:ext cx="2639032" cy="72220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2886075"/>
            <a:ext cx="9850646" cy="3134394"/>
            <a:chOff x="0" y="0"/>
            <a:chExt cx="2334968" cy="742967"/>
          </a:xfrm>
        </p:grpSpPr>
        <p:sp>
          <p:nvSpPr>
            <p:cNvPr name="Freeform 6" id="6"/>
            <p:cNvSpPr/>
            <p:nvPr/>
          </p:nvSpPr>
          <p:spPr>
            <a:xfrm flipH="false" flipV="false" rot="0">
              <a:off x="0" y="0"/>
              <a:ext cx="2334968" cy="742967"/>
            </a:xfrm>
            <a:custGeom>
              <a:avLst/>
              <a:gdLst/>
              <a:ahLst/>
              <a:cxnLst/>
              <a:rect r="r" b="b" t="t" l="l"/>
              <a:pathLst>
                <a:path h="742967" w="2334968">
                  <a:moveTo>
                    <a:pt x="0" y="0"/>
                  </a:moveTo>
                  <a:lnTo>
                    <a:pt x="2334968" y="0"/>
                  </a:lnTo>
                  <a:lnTo>
                    <a:pt x="2334968" y="742967"/>
                  </a:lnTo>
                  <a:lnTo>
                    <a:pt x="0" y="742967"/>
                  </a:lnTo>
                  <a:close/>
                </a:path>
              </a:pathLst>
            </a:custGeom>
            <a:solidFill>
              <a:srgbClr val="3DCAB1"/>
            </a:solidFill>
          </p:spPr>
        </p:sp>
        <p:sp>
          <p:nvSpPr>
            <p:cNvPr name="TextBox 7" id="7"/>
            <p:cNvSpPr txBox="true"/>
            <p:nvPr/>
          </p:nvSpPr>
          <p:spPr>
            <a:xfrm>
              <a:off x="0" y="-38100"/>
              <a:ext cx="2334968" cy="7810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020469"/>
            <a:ext cx="8363364" cy="4266531"/>
            <a:chOff x="0" y="0"/>
            <a:chExt cx="1982427" cy="1011326"/>
          </a:xfrm>
        </p:grpSpPr>
        <p:sp>
          <p:nvSpPr>
            <p:cNvPr name="Freeform 9" id="9"/>
            <p:cNvSpPr/>
            <p:nvPr/>
          </p:nvSpPr>
          <p:spPr>
            <a:xfrm flipH="false" flipV="false" rot="0">
              <a:off x="0" y="0"/>
              <a:ext cx="1982427" cy="1011326"/>
            </a:xfrm>
            <a:custGeom>
              <a:avLst/>
              <a:gdLst/>
              <a:ahLst/>
              <a:cxnLst/>
              <a:rect r="r" b="b" t="t" l="l"/>
              <a:pathLst>
                <a:path h="1011326" w="1982427">
                  <a:moveTo>
                    <a:pt x="0" y="0"/>
                  </a:moveTo>
                  <a:lnTo>
                    <a:pt x="1982427" y="0"/>
                  </a:lnTo>
                  <a:lnTo>
                    <a:pt x="1982427" y="1011326"/>
                  </a:lnTo>
                  <a:lnTo>
                    <a:pt x="0" y="1011326"/>
                  </a:lnTo>
                  <a:close/>
                </a:path>
              </a:pathLst>
            </a:custGeom>
            <a:solidFill>
              <a:srgbClr val="071C42"/>
            </a:solidFill>
          </p:spPr>
        </p:sp>
        <p:sp>
          <p:nvSpPr>
            <p:cNvPr name="TextBox 10" id="10"/>
            <p:cNvSpPr txBox="true"/>
            <p:nvPr/>
          </p:nvSpPr>
          <p:spPr>
            <a:xfrm>
              <a:off x="0" y="-38100"/>
              <a:ext cx="1982427" cy="104942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37354" y="19025"/>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Bruteforce</a:t>
            </a:r>
          </a:p>
        </p:txBody>
      </p:sp>
      <p:sp>
        <p:nvSpPr>
          <p:cNvPr name="TextBox 12" id="12"/>
          <p:cNvSpPr txBox="true"/>
          <p:nvPr/>
        </p:nvSpPr>
        <p:spPr>
          <a:xfrm rot="0">
            <a:off x="8437354" y="588645"/>
            <a:ext cx="6409167" cy="2165985"/>
          </a:xfrm>
          <a:prstGeom prst="rect">
            <a:avLst/>
          </a:prstGeom>
        </p:spPr>
        <p:txBody>
          <a:bodyPr anchor="t" rtlCol="false" tIns="0" lIns="0" bIns="0" rIns="0">
            <a:spAutoFit/>
          </a:bodyPr>
          <a:lstStyle/>
          <a:p>
            <a:pPr>
              <a:lnSpc>
                <a:spcPts val="2880"/>
              </a:lnSpc>
            </a:pPr>
            <a:r>
              <a:rPr lang="en-US" sz="1800">
                <a:solidFill>
                  <a:srgbClr val="EEF2F5"/>
                </a:solidFill>
                <a:latin typeface="Poppins"/>
              </a:rPr>
              <a:t>After reaching max tries, the user will be notified via message through email. And the further authentication through the generic URL/website is disabled for that user account, instead, they have to use the link that will be sent by the company in the notification email. This also lets the legitimate user know about the adversary.</a:t>
            </a:r>
          </a:p>
        </p:txBody>
      </p:sp>
      <p:sp>
        <p:nvSpPr>
          <p:cNvPr name="TextBox 13" id="13"/>
          <p:cNvSpPr txBox="true"/>
          <p:nvPr/>
        </p:nvSpPr>
        <p:spPr>
          <a:xfrm rot="0">
            <a:off x="9924636" y="3048000"/>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Spyware</a:t>
            </a:r>
          </a:p>
        </p:txBody>
      </p:sp>
      <p:sp>
        <p:nvSpPr>
          <p:cNvPr name="TextBox 14" id="14"/>
          <p:cNvSpPr txBox="true"/>
          <p:nvPr/>
        </p:nvSpPr>
        <p:spPr>
          <a:xfrm rot="0">
            <a:off x="9924636" y="3655695"/>
            <a:ext cx="7811122" cy="2889885"/>
          </a:xfrm>
          <a:prstGeom prst="rect">
            <a:avLst/>
          </a:prstGeom>
        </p:spPr>
        <p:txBody>
          <a:bodyPr anchor="t" rtlCol="false" tIns="0" lIns="0" bIns="0" rIns="0">
            <a:spAutoFit/>
          </a:bodyPr>
          <a:lstStyle/>
          <a:p>
            <a:pPr>
              <a:lnSpc>
                <a:spcPts val="2880"/>
              </a:lnSpc>
            </a:pPr>
            <a:r>
              <a:rPr lang="en-US" sz="1800">
                <a:solidFill>
                  <a:srgbClr val="FFFFFF"/>
                </a:solidFill>
                <a:latin typeface="Poppins"/>
              </a:rPr>
              <a:t>Graphical password systems resist spyware more easily than regular passwords. Key-loggers secretly capture keystrokes and transfer, but if the spyware wants to track the mouse movements, it can be tracked, but the adversary wouldn’t know which part of the mouse event is actually the graphical password. The timeline vs mouse-event graph is too difficult to get the pattern</a:t>
            </a:r>
          </a:p>
          <a:p>
            <a:pPr>
              <a:lnSpc>
                <a:spcPts val="2880"/>
              </a:lnSpc>
            </a:pPr>
          </a:p>
          <a:p>
            <a:pPr>
              <a:lnSpc>
                <a:spcPts val="2880"/>
              </a:lnSpc>
            </a:pPr>
          </a:p>
        </p:txBody>
      </p:sp>
      <p:sp>
        <p:nvSpPr>
          <p:cNvPr name="TextBox 15" id="15"/>
          <p:cNvSpPr txBox="true"/>
          <p:nvPr/>
        </p:nvSpPr>
        <p:spPr>
          <a:xfrm rot="0">
            <a:off x="10901735" y="6254102"/>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Phishing</a:t>
            </a:r>
          </a:p>
        </p:txBody>
      </p:sp>
      <p:sp>
        <p:nvSpPr>
          <p:cNvPr name="TextBox 16" id="16"/>
          <p:cNvSpPr txBox="true"/>
          <p:nvPr/>
        </p:nvSpPr>
        <p:spPr>
          <a:xfrm rot="0">
            <a:off x="10901735" y="6821792"/>
            <a:ext cx="7386265" cy="3613785"/>
          </a:xfrm>
          <a:prstGeom prst="rect">
            <a:avLst/>
          </a:prstGeom>
        </p:spPr>
        <p:txBody>
          <a:bodyPr anchor="t" rtlCol="false" tIns="0" lIns="0" bIns="0" rIns="0">
            <a:spAutoFit/>
          </a:bodyPr>
          <a:lstStyle/>
          <a:p>
            <a:pPr>
              <a:lnSpc>
                <a:spcPts val="2880"/>
              </a:lnSpc>
            </a:pPr>
            <a:r>
              <a:rPr lang="en-US" sz="1800">
                <a:solidFill>
                  <a:srgbClr val="EEF2F5"/>
                </a:solidFill>
                <a:latin typeface="Poppins"/>
              </a:rPr>
              <a:t>Since the adversary is made to believe that the password is a set of images, it’s not possible to make a fake page, since the adversary thinks he doesn’t know the images. Moreover, we restrict the user to one attempt and suggest the user to give a fake password every time so that he triggers the server to send and URL in email so that he can log in through the legitimate login page, and the adversary cannot send the URL to users from a legitimate server. However, when the adversary knows the technique this attack might be still possible.</a:t>
            </a:r>
          </a:p>
          <a:p>
            <a:pPr>
              <a:lnSpc>
                <a:spcPts val="2880"/>
              </a:lnSpc>
            </a:pPr>
          </a:p>
        </p:txBody>
      </p:sp>
      <p:sp>
        <p:nvSpPr>
          <p:cNvPr name="TextBox 17" id="17"/>
          <p:cNvSpPr txBox="true"/>
          <p:nvPr/>
        </p:nvSpPr>
        <p:spPr>
          <a:xfrm rot="0">
            <a:off x="1221496" y="5774042"/>
            <a:ext cx="4643986" cy="90487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Advantages</a:t>
            </a:r>
          </a:p>
        </p:txBody>
      </p:sp>
      <p:sp>
        <p:nvSpPr>
          <p:cNvPr name="Freeform 18" id="1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539991"/>
            <a:ext cx="16230600" cy="6718309"/>
          </a:xfrm>
          <a:prstGeom prst="rect">
            <a:avLst/>
          </a:prstGeom>
        </p:spPr>
        <p:txBody>
          <a:bodyPr anchor="t" rtlCol="false" tIns="0" lIns="0" bIns="0" rIns="0">
            <a:spAutoFit/>
          </a:bodyPr>
          <a:lstStyle/>
          <a:p>
            <a:pPr algn="just">
              <a:lnSpc>
                <a:spcPts val="5634"/>
              </a:lnSpc>
              <a:spcBef>
                <a:spcPct val="0"/>
              </a:spcBef>
            </a:pPr>
            <a:r>
              <a:rPr lang="en-US" sz="4024">
                <a:solidFill>
                  <a:srgbClr val="101010"/>
                </a:solidFill>
                <a:latin typeface="Montserrat"/>
              </a:rPr>
              <a:t>A </a:t>
            </a:r>
            <a:r>
              <a:rPr lang="en-US" sz="4024">
                <a:solidFill>
                  <a:srgbClr val="101010"/>
                </a:solidFill>
                <a:latin typeface="Montserrat Bold"/>
              </a:rPr>
              <a:t>G</a:t>
            </a:r>
            <a:r>
              <a:rPr lang="en-US" sz="4024" strike="noStrike" u="none">
                <a:solidFill>
                  <a:srgbClr val="101010"/>
                </a:solidFill>
                <a:latin typeface="Montserrat Bold"/>
              </a:rPr>
              <a:t>raphical Password Authentication system</a:t>
            </a:r>
            <a:r>
              <a:rPr lang="en-US" sz="4024" strike="noStrike" u="none">
                <a:solidFill>
                  <a:srgbClr val="101010"/>
                </a:solidFill>
                <a:latin typeface="Montserrat"/>
              </a:rPr>
              <a:t> is an authentication system that uses some </a:t>
            </a:r>
            <a:r>
              <a:rPr lang="en-US" sz="4024" strike="noStrike" u="none">
                <a:solidFill>
                  <a:srgbClr val="101010"/>
                </a:solidFill>
                <a:latin typeface="Montserrat Bold"/>
              </a:rPr>
              <a:t>combination of graphical images</a:t>
            </a:r>
            <a:r>
              <a:rPr lang="en-US" sz="4024" strike="noStrike" u="none">
                <a:solidFill>
                  <a:srgbClr val="101010"/>
                </a:solidFill>
                <a:latin typeface="Montserrat"/>
              </a:rPr>
              <a:t> replacing the regular passwords. Graphical passwords may offer </a:t>
            </a:r>
            <a:r>
              <a:rPr lang="en-US" sz="4024" strike="noStrike" u="none">
                <a:solidFill>
                  <a:srgbClr val="101010"/>
                </a:solidFill>
                <a:latin typeface="Montserrat Bold"/>
              </a:rPr>
              <a:t>better security</a:t>
            </a:r>
            <a:r>
              <a:rPr lang="en-US" sz="4024" strike="noStrike" u="none">
                <a:solidFill>
                  <a:srgbClr val="101010"/>
                </a:solidFill>
                <a:latin typeface="Montserrat"/>
              </a:rPr>
              <a:t> than text-based passwords because most of the people use regular, popular passwords everywhere and are prone to </a:t>
            </a:r>
            <a:r>
              <a:rPr lang="en-US" sz="4024" strike="noStrike" u="none">
                <a:solidFill>
                  <a:srgbClr val="101010"/>
                </a:solidFill>
                <a:latin typeface="Montserrat Bold"/>
              </a:rPr>
              <a:t>social engineering attacks</a:t>
            </a:r>
            <a:r>
              <a:rPr lang="en-US" sz="4024" strike="noStrike" u="none">
                <a:solidFill>
                  <a:srgbClr val="101010"/>
                </a:solidFill>
                <a:latin typeface="Montserrat"/>
              </a:rPr>
              <a:t>. So graphical passwords can put stop to many attacks of this kind.</a:t>
            </a:r>
          </a:p>
          <a:p>
            <a:pPr algn="l" marL="0" indent="0" lvl="0">
              <a:lnSpc>
                <a:spcPts val="3534"/>
              </a:lnSpc>
              <a:spcBef>
                <a:spcPct val="0"/>
              </a:spcBef>
            </a:pPr>
          </a:p>
          <a:p>
            <a:pPr algn="l" marL="0" indent="0" lvl="0">
              <a:lnSpc>
                <a:spcPts val="4514"/>
              </a:lnSpc>
              <a:spcBef>
                <a:spcPct val="0"/>
              </a:spcBef>
            </a:pPr>
          </a:p>
        </p:txBody>
      </p:sp>
      <p:grpSp>
        <p:nvGrpSpPr>
          <p:cNvPr name="Group 3" id="3"/>
          <p:cNvGrpSpPr/>
          <p:nvPr/>
        </p:nvGrpSpPr>
        <p:grpSpPr>
          <a:xfrm rot="0">
            <a:off x="0" y="0"/>
            <a:ext cx="18288000" cy="1874361"/>
            <a:chOff x="0" y="0"/>
            <a:chExt cx="9414331" cy="964887"/>
          </a:xfrm>
        </p:grpSpPr>
        <p:sp>
          <p:nvSpPr>
            <p:cNvPr name="Freeform 4" id="4"/>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49566B">
                    <a:alpha val="100000"/>
                  </a:srgbClr>
                </a:gs>
                <a:gs pos="100000">
                  <a:srgbClr val="B8ACC6">
                    <a:alpha val="100000"/>
                  </a:srgbClr>
                </a:gs>
              </a:gsLst>
              <a:lin ang="0"/>
            </a:gradFill>
          </p:spPr>
        </p:sp>
        <p:sp>
          <p:nvSpPr>
            <p:cNvPr name="TextBox 5" id="5"/>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24593" y="244591"/>
            <a:ext cx="16230600" cy="1251828"/>
          </a:xfrm>
          <a:prstGeom prst="rect">
            <a:avLst/>
          </a:prstGeom>
        </p:spPr>
        <p:txBody>
          <a:bodyPr anchor="t" rtlCol="false" tIns="0" lIns="0" bIns="0" rIns="0">
            <a:spAutoFit/>
          </a:bodyPr>
          <a:lstStyle/>
          <a:p>
            <a:pPr algn="ctr" marL="0" indent="0" lvl="0">
              <a:lnSpc>
                <a:spcPts val="10276"/>
              </a:lnSpc>
              <a:spcBef>
                <a:spcPct val="0"/>
              </a:spcBef>
            </a:pPr>
            <a:r>
              <a:rPr lang="en-US" sz="7340" strike="noStrike">
                <a:solidFill>
                  <a:srgbClr val="000000"/>
                </a:solidFill>
                <a:latin typeface="Montserrat Bold"/>
              </a:rPr>
              <a:t>Introduction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3429000"/>
            <a:chOff x="0" y="0"/>
            <a:chExt cx="2639032" cy="812800"/>
          </a:xfrm>
        </p:grpSpPr>
        <p:sp>
          <p:nvSpPr>
            <p:cNvPr name="Freeform 3" id="3"/>
            <p:cNvSpPr/>
            <p:nvPr/>
          </p:nvSpPr>
          <p:spPr>
            <a:xfrm flipH="false" flipV="false" rot="0">
              <a:off x="0" y="0"/>
              <a:ext cx="2639032" cy="812800"/>
            </a:xfrm>
            <a:custGeom>
              <a:avLst/>
              <a:gdLst/>
              <a:ahLst/>
              <a:cxnLst/>
              <a:rect r="r" b="b" t="t" l="l"/>
              <a:pathLst>
                <a:path h="812800" w="2639032">
                  <a:moveTo>
                    <a:pt x="0" y="0"/>
                  </a:moveTo>
                  <a:lnTo>
                    <a:pt x="2639032" y="0"/>
                  </a:lnTo>
                  <a:lnTo>
                    <a:pt x="2639032" y="812800"/>
                  </a:lnTo>
                  <a:lnTo>
                    <a:pt x="0" y="812800"/>
                  </a:lnTo>
                  <a:close/>
                </a:path>
              </a:pathLst>
            </a:custGeom>
            <a:solidFill>
              <a:srgbClr val="071C42"/>
            </a:solidFill>
          </p:spPr>
        </p:sp>
        <p:sp>
          <p:nvSpPr>
            <p:cNvPr name="TextBox 4" id="4"/>
            <p:cNvSpPr txBox="true"/>
            <p:nvPr/>
          </p:nvSpPr>
          <p:spPr>
            <a:xfrm>
              <a:off x="0" y="-38100"/>
              <a:ext cx="2639032"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3429000"/>
            <a:ext cx="9850646" cy="3429000"/>
            <a:chOff x="0" y="0"/>
            <a:chExt cx="2334968" cy="812800"/>
          </a:xfrm>
        </p:grpSpPr>
        <p:sp>
          <p:nvSpPr>
            <p:cNvPr name="Freeform 6" id="6"/>
            <p:cNvSpPr/>
            <p:nvPr/>
          </p:nvSpPr>
          <p:spPr>
            <a:xfrm flipH="false" flipV="false" rot="0">
              <a:off x="0" y="0"/>
              <a:ext cx="2334968" cy="812800"/>
            </a:xfrm>
            <a:custGeom>
              <a:avLst/>
              <a:gdLst/>
              <a:ahLst/>
              <a:cxnLst/>
              <a:rect r="r" b="b" t="t" l="l"/>
              <a:pathLst>
                <a:path h="812800" w="2334968">
                  <a:moveTo>
                    <a:pt x="0" y="0"/>
                  </a:moveTo>
                  <a:lnTo>
                    <a:pt x="2334968" y="0"/>
                  </a:lnTo>
                  <a:lnTo>
                    <a:pt x="2334968" y="812800"/>
                  </a:lnTo>
                  <a:lnTo>
                    <a:pt x="0" y="812800"/>
                  </a:lnTo>
                  <a:close/>
                </a:path>
              </a:pathLst>
            </a:custGeom>
            <a:solidFill>
              <a:srgbClr val="3DCAB1"/>
            </a:solidFill>
          </p:spPr>
        </p:sp>
        <p:sp>
          <p:nvSpPr>
            <p:cNvPr name="TextBox 7" id="7"/>
            <p:cNvSpPr txBox="true"/>
            <p:nvPr/>
          </p:nvSpPr>
          <p:spPr>
            <a:xfrm>
              <a:off x="0" y="-38100"/>
              <a:ext cx="2334968"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858000"/>
            <a:ext cx="8363364" cy="3429000"/>
            <a:chOff x="0" y="0"/>
            <a:chExt cx="1982427" cy="812800"/>
          </a:xfrm>
        </p:grpSpPr>
        <p:sp>
          <p:nvSpPr>
            <p:cNvPr name="Freeform 9" id="9"/>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10" id="10"/>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37354" y="476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Memory Challenges</a:t>
            </a:r>
          </a:p>
        </p:txBody>
      </p:sp>
      <p:sp>
        <p:nvSpPr>
          <p:cNvPr name="TextBox 12" id="12"/>
          <p:cNvSpPr txBox="true"/>
          <p:nvPr/>
        </p:nvSpPr>
        <p:spPr>
          <a:xfrm rot="0">
            <a:off x="8437354" y="1082014"/>
            <a:ext cx="6409167" cy="2165985"/>
          </a:xfrm>
          <a:prstGeom prst="rect">
            <a:avLst/>
          </a:prstGeom>
        </p:spPr>
        <p:txBody>
          <a:bodyPr anchor="t" rtlCol="false" tIns="0" lIns="0" bIns="0" rIns="0">
            <a:spAutoFit/>
          </a:bodyPr>
          <a:lstStyle/>
          <a:p>
            <a:pPr>
              <a:lnSpc>
                <a:spcPts val="2880"/>
              </a:lnSpc>
            </a:pPr>
            <a:r>
              <a:rPr lang="en-US" sz="1800">
                <a:solidFill>
                  <a:srgbClr val="EEF2F5"/>
                </a:solidFill>
                <a:latin typeface="Poppins"/>
              </a:rPr>
              <a:t>While graphical passwords can be easier to remember for some users, they may present memory challenges for others. Remembering the specific sequence of clicks or the locations of selected points on an image can be difficult, especially if users have chosen complex patterns.</a:t>
            </a:r>
          </a:p>
        </p:txBody>
      </p:sp>
      <p:sp>
        <p:nvSpPr>
          <p:cNvPr name="TextBox 13" id="13"/>
          <p:cNvSpPr txBox="true"/>
          <p:nvPr/>
        </p:nvSpPr>
        <p:spPr>
          <a:xfrm rot="0">
            <a:off x="9924636" y="3905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Limited Adoption and Standardization</a:t>
            </a:r>
          </a:p>
        </p:txBody>
      </p:sp>
      <p:sp>
        <p:nvSpPr>
          <p:cNvPr name="TextBox 14" id="14"/>
          <p:cNvSpPr txBox="true"/>
          <p:nvPr/>
        </p:nvSpPr>
        <p:spPr>
          <a:xfrm rot="0">
            <a:off x="9924636" y="4511014"/>
            <a:ext cx="6409167" cy="1804035"/>
          </a:xfrm>
          <a:prstGeom prst="rect">
            <a:avLst/>
          </a:prstGeom>
        </p:spPr>
        <p:txBody>
          <a:bodyPr anchor="t" rtlCol="false" tIns="0" lIns="0" bIns="0" rIns="0">
            <a:spAutoFit/>
          </a:bodyPr>
          <a:lstStyle/>
          <a:p>
            <a:pPr>
              <a:lnSpc>
                <a:spcPts val="2880"/>
              </a:lnSpc>
            </a:pPr>
            <a:r>
              <a:rPr lang="en-US" sz="1800">
                <a:solidFill>
                  <a:srgbClr val="FFFFFF"/>
                </a:solidFill>
                <a:latin typeface="Poppins"/>
              </a:rPr>
              <a:t>Graphical authentication methods have not been as widely adopted or standardized as text-based passwords. This lack of standardization can lead to compatibility issues across different platforms and services, making it less convenient for users.</a:t>
            </a:r>
          </a:p>
        </p:txBody>
      </p:sp>
      <p:sp>
        <p:nvSpPr>
          <p:cNvPr name="TextBox 15" id="15"/>
          <p:cNvSpPr txBox="true"/>
          <p:nvPr/>
        </p:nvSpPr>
        <p:spPr>
          <a:xfrm rot="0">
            <a:off x="10901735" y="7334276"/>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Potential for Biometric Spoofing</a:t>
            </a:r>
          </a:p>
        </p:txBody>
      </p:sp>
      <p:sp>
        <p:nvSpPr>
          <p:cNvPr name="TextBox 16" id="16"/>
          <p:cNvSpPr txBox="true"/>
          <p:nvPr/>
        </p:nvSpPr>
        <p:spPr>
          <a:xfrm rot="0">
            <a:off x="10901735" y="7940014"/>
            <a:ext cx="6409167" cy="2165985"/>
          </a:xfrm>
          <a:prstGeom prst="rect">
            <a:avLst/>
          </a:prstGeom>
        </p:spPr>
        <p:txBody>
          <a:bodyPr anchor="t" rtlCol="false" tIns="0" lIns="0" bIns="0" rIns="0">
            <a:spAutoFit/>
          </a:bodyPr>
          <a:lstStyle/>
          <a:p>
            <a:pPr>
              <a:lnSpc>
                <a:spcPts val="2880"/>
              </a:lnSpc>
            </a:pPr>
            <a:r>
              <a:rPr lang="en-US" sz="1800">
                <a:solidFill>
                  <a:srgbClr val="EEF2F5"/>
                </a:solidFill>
                <a:latin typeface="Poppins"/>
              </a:rPr>
              <a:t>Some graphical authentication systems incorporate biometric elements such as facial recognition or fingerprint scanning. However, these biometric measures may be susceptible to spoofing attacks, where attackers use fake biometric data to gain unauthorized access.</a:t>
            </a:r>
          </a:p>
        </p:txBody>
      </p:sp>
      <p:sp>
        <p:nvSpPr>
          <p:cNvPr name="TextBox 17" id="17"/>
          <p:cNvSpPr txBox="true"/>
          <p:nvPr/>
        </p:nvSpPr>
        <p:spPr>
          <a:xfrm rot="0">
            <a:off x="1221496" y="6675145"/>
            <a:ext cx="6749210" cy="2058291"/>
          </a:xfrm>
          <a:prstGeom prst="rect">
            <a:avLst/>
          </a:prstGeom>
        </p:spPr>
        <p:txBody>
          <a:bodyPr anchor="t" rtlCol="false" tIns="0" lIns="0" bIns="0" rIns="0">
            <a:spAutoFit/>
          </a:bodyPr>
          <a:lstStyle/>
          <a:p>
            <a:pPr>
              <a:lnSpc>
                <a:spcPts val="7931"/>
              </a:lnSpc>
            </a:pPr>
            <a:r>
              <a:rPr lang="en-US" sz="6609">
                <a:solidFill>
                  <a:srgbClr val="101010"/>
                </a:solidFill>
                <a:latin typeface="Poppins Bold"/>
              </a:rPr>
              <a:t>Presents Disadvantages</a:t>
            </a:r>
          </a:p>
        </p:txBody>
      </p:sp>
      <p:sp>
        <p:nvSpPr>
          <p:cNvPr name="Freeform 18" id="1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gradFill rotWithShape="true">
              <a:gsLst>
                <a:gs pos="0">
                  <a:srgbClr val="49566B">
                    <a:alpha val="100000"/>
                  </a:srgbClr>
                </a:gs>
                <a:gs pos="100000">
                  <a:srgbClr val="B8ACC6">
                    <a:alpha val="100000"/>
                  </a:srgbClr>
                </a:gs>
              </a:gsLst>
              <a:lin ang="0"/>
            </a:gradFill>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360"/>
                </a:lnSpc>
              </a:pPr>
            </a:p>
          </p:txBody>
        </p:sp>
      </p:grpSp>
      <p:sp>
        <p:nvSpPr>
          <p:cNvPr name="TextBox 5" id="5"/>
          <p:cNvSpPr txBox="true"/>
          <p:nvPr/>
        </p:nvSpPr>
        <p:spPr>
          <a:xfrm rot="0">
            <a:off x="4652256" y="2171202"/>
            <a:ext cx="8983489" cy="5981959"/>
          </a:xfrm>
          <a:prstGeom prst="rect">
            <a:avLst/>
          </a:prstGeom>
        </p:spPr>
        <p:txBody>
          <a:bodyPr anchor="t" rtlCol="false" tIns="0" lIns="0" bIns="0" rIns="0">
            <a:spAutoFit/>
          </a:bodyPr>
          <a:lstStyle/>
          <a:p>
            <a:pPr algn="ctr">
              <a:lnSpc>
                <a:spcPts val="18628"/>
              </a:lnSpc>
            </a:pPr>
            <a:r>
              <a:rPr lang="en-US" sz="23882">
                <a:solidFill>
                  <a:srgbClr val="000000"/>
                </a:solidFill>
                <a:latin typeface="Canva Sans Bold"/>
              </a:rPr>
              <a:t>Thank</a:t>
            </a:r>
          </a:p>
          <a:p>
            <a:pPr algn="ctr">
              <a:lnSpc>
                <a:spcPts val="33435"/>
              </a:lnSpc>
            </a:pPr>
            <a:r>
              <a:rPr lang="en-US" sz="23882">
                <a:solidFill>
                  <a:srgbClr val="000000"/>
                </a:solidFill>
                <a:latin typeface="Canva Sans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6121614" cy="5143500"/>
            <a:chOff x="0" y="0"/>
            <a:chExt cx="1451049" cy="1219200"/>
          </a:xfrm>
        </p:grpSpPr>
        <p:sp>
          <p:nvSpPr>
            <p:cNvPr name="Freeform 3" id="3"/>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4" id="4"/>
            <p:cNvSpPr txBox="true"/>
            <p:nvPr/>
          </p:nvSpPr>
          <p:spPr>
            <a:xfrm>
              <a:off x="0" y="-38100"/>
              <a:ext cx="1451049"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10359" y="1307503"/>
            <a:ext cx="7858350" cy="3498216"/>
          </a:xfrm>
          <a:prstGeom prst="rect">
            <a:avLst/>
          </a:prstGeom>
        </p:spPr>
        <p:txBody>
          <a:bodyPr anchor="t" rtlCol="false" tIns="0" lIns="0" bIns="0" rIns="0">
            <a:spAutoFit/>
          </a:bodyPr>
          <a:lstStyle/>
          <a:p>
            <a:pPr>
              <a:lnSpc>
                <a:spcPts val="3519"/>
              </a:lnSpc>
            </a:pPr>
            <a:r>
              <a:rPr lang="en-US" sz="2199">
                <a:solidFill>
                  <a:srgbClr val="545454"/>
                </a:solidFill>
                <a:latin typeface="Poppins"/>
              </a:rPr>
              <a:t>Traditional text-based password systems suffer from weaknesses like weak passwords, memorability issues, susceptibility to shoulder surfing, and limited accessibility. These challenges compromise security and user experience, necessitating an alternative authentication method that enhances security, usability, and accessibility while meeting compliance requirements.</a:t>
            </a:r>
          </a:p>
        </p:txBody>
      </p:sp>
      <p:sp>
        <p:nvSpPr>
          <p:cNvPr name="Freeform 6" id="6"/>
          <p:cNvSpPr/>
          <p:nvPr/>
        </p:nvSpPr>
        <p:spPr>
          <a:xfrm flipH="false" flipV="false" rot="0">
            <a:off x="8387242" y="-1590552"/>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121614" y="5143500"/>
            <a:ext cx="6044772" cy="5143500"/>
            <a:chOff x="0" y="0"/>
            <a:chExt cx="1432835" cy="1219200"/>
          </a:xfrm>
        </p:grpSpPr>
        <p:sp>
          <p:nvSpPr>
            <p:cNvPr name="Freeform 8" id="8"/>
            <p:cNvSpPr/>
            <p:nvPr/>
          </p:nvSpPr>
          <p:spPr>
            <a:xfrm flipH="false" flipV="false" rot="0">
              <a:off x="0" y="0"/>
              <a:ext cx="1432835" cy="1219200"/>
            </a:xfrm>
            <a:custGeom>
              <a:avLst/>
              <a:gdLst/>
              <a:ahLst/>
              <a:cxnLst/>
              <a:rect r="r" b="b" t="t" l="l"/>
              <a:pathLst>
                <a:path h="1219200" w="1432835">
                  <a:moveTo>
                    <a:pt x="0" y="0"/>
                  </a:moveTo>
                  <a:lnTo>
                    <a:pt x="1432835" y="0"/>
                  </a:lnTo>
                  <a:lnTo>
                    <a:pt x="1432835" y="1219200"/>
                  </a:lnTo>
                  <a:lnTo>
                    <a:pt x="0" y="1219200"/>
                  </a:lnTo>
                  <a:close/>
                </a:path>
              </a:pathLst>
            </a:custGeom>
            <a:solidFill>
              <a:srgbClr val="3DCAB1"/>
            </a:solidFill>
          </p:spPr>
        </p:sp>
        <p:sp>
          <p:nvSpPr>
            <p:cNvPr name="TextBox 9" id="9"/>
            <p:cNvSpPr txBox="true"/>
            <p:nvPr/>
          </p:nvSpPr>
          <p:spPr>
            <a:xfrm>
              <a:off x="0" y="-38100"/>
              <a:ext cx="1432835" cy="12573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2166386" y="5143500"/>
            <a:ext cx="6121614" cy="5143500"/>
            <a:chOff x="0" y="0"/>
            <a:chExt cx="1451049" cy="1219200"/>
          </a:xfrm>
        </p:grpSpPr>
        <p:sp>
          <p:nvSpPr>
            <p:cNvPr name="Freeform 11" id="11"/>
            <p:cNvSpPr/>
            <p:nvPr/>
          </p:nvSpPr>
          <p:spPr>
            <a:xfrm flipH="false" flipV="false" rot="0">
              <a:off x="0" y="0"/>
              <a:ext cx="1451049" cy="1219200"/>
            </a:xfrm>
            <a:custGeom>
              <a:avLst/>
              <a:gdLst/>
              <a:ahLst/>
              <a:cxnLst/>
              <a:rect r="r" b="b" t="t" l="l"/>
              <a:pathLst>
                <a:path h="1219200" w="1451049">
                  <a:moveTo>
                    <a:pt x="0" y="0"/>
                  </a:moveTo>
                  <a:lnTo>
                    <a:pt x="1451049" y="0"/>
                  </a:lnTo>
                  <a:lnTo>
                    <a:pt x="1451049" y="1219200"/>
                  </a:lnTo>
                  <a:lnTo>
                    <a:pt x="0" y="1219200"/>
                  </a:lnTo>
                  <a:close/>
                </a:path>
              </a:pathLst>
            </a:custGeom>
            <a:solidFill>
              <a:srgbClr val="071C42"/>
            </a:solidFill>
          </p:spPr>
        </p:sp>
        <p:sp>
          <p:nvSpPr>
            <p:cNvPr name="TextBox 12" id="12"/>
            <p:cNvSpPr txBox="true"/>
            <p:nvPr/>
          </p:nvSpPr>
          <p:spPr>
            <a:xfrm>
              <a:off x="0" y="-38100"/>
              <a:ext cx="1451049"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66596" y="328957"/>
            <a:ext cx="7545877" cy="904875"/>
          </a:xfrm>
          <a:prstGeom prst="rect">
            <a:avLst/>
          </a:prstGeom>
        </p:spPr>
        <p:txBody>
          <a:bodyPr anchor="t" rtlCol="false" tIns="0" lIns="0" bIns="0" rIns="0">
            <a:spAutoFit/>
          </a:bodyPr>
          <a:lstStyle/>
          <a:p>
            <a:pPr algn="ctr">
              <a:lnSpc>
                <a:spcPts val="6719"/>
              </a:lnSpc>
            </a:pPr>
            <a:r>
              <a:rPr lang="en-US" sz="5599">
                <a:solidFill>
                  <a:srgbClr val="101010"/>
                </a:solidFill>
                <a:latin typeface="Poppins Bold"/>
              </a:rPr>
              <a:t>Problems Statement</a:t>
            </a:r>
          </a:p>
        </p:txBody>
      </p:sp>
      <p:sp>
        <p:nvSpPr>
          <p:cNvPr name="TextBox 14" id="14"/>
          <p:cNvSpPr txBox="true"/>
          <p:nvPr/>
        </p:nvSpPr>
        <p:spPr>
          <a:xfrm rot="0">
            <a:off x="1612951" y="5432351"/>
            <a:ext cx="272658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Weak Passwords</a:t>
            </a:r>
          </a:p>
        </p:txBody>
      </p:sp>
      <p:sp>
        <p:nvSpPr>
          <p:cNvPr name="TextBox 15" id="15"/>
          <p:cNvSpPr txBox="true"/>
          <p:nvPr/>
        </p:nvSpPr>
        <p:spPr>
          <a:xfrm rot="0">
            <a:off x="7969252" y="5432351"/>
            <a:ext cx="2180367"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Memorability</a:t>
            </a:r>
          </a:p>
        </p:txBody>
      </p:sp>
      <p:sp>
        <p:nvSpPr>
          <p:cNvPr name="TextBox 16" id="16"/>
          <p:cNvSpPr txBox="true"/>
          <p:nvPr/>
        </p:nvSpPr>
        <p:spPr>
          <a:xfrm rot="0">
            <a:off x="6389662" y="6354704"/>
            <a:ext cx="5339548" cy="3046730"/>
          </a:xfrm>
          <a:prstGeom prst="rect">
            <a:avLst/>
          </a:prstGeom>
        </p:spPr>
        <p:txBody>
          <a:bodyPr anchor="t" rtlCol="false" tIns="0" lIns="0" bIns="0" rIns="0">
            <a:spAutoFit/>
          </a:bodyPr>
          <a:lstStyle/>
          <a:p>
            <a:pPr>
              <a:lnSpc>
                <a:spcPts val="3039"/>
              </a:lnSpc>
            </a:pPr>
            <a:r>
              <a:rPr lang="en-US" sz="1899">
                <a:solidFill>
                  <a:srgbClr val="FFFFFF"/>
                </a:solidFill>
                <a:latin typeface="Poppins"/>
              </a:rPr>
              <a:t>Users struggle to remember complex alphanumeric passwords, leading to frequent password resets or the use of insecure methods to remember passwords, such as writing them down. GPA offers a more intuitive and memorable alternative, improving user experience and reducing the need for frequent password resets.</a:t>
            </a:r>
          </a:p>
        </p:txBody>
      </p:sp>
      <p:sp>
        <p:nvSpPr>
          <p:cNvPr name="TextBox 17" id="17"/>
          <p:cNvSpPr txBox="true"/>
          <p:nvPr/>
        </p:nvSpPr>
        <p:spPr>
          <a:xfrm rot="0">
            <a:off x="13387882" y="5432351"/>
            <a:ext cx="3678622"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Security Vulnerabilities</a:t>
            </a:r>
          </a:p>
        </p:txBody>
      </p:sp>
      <p:sp>
        <p:nvSpPr>
          <p:cNvPr name="TextBox 18" id="18"/>
          <p:cNvSpPr txBox="true"/>
          <p:nvPr/>
        </p:nvSpPr>
        <p:spPr>
          <a:xfrm rot="0">
            <a:off x="12899811" y="6354704"/>
            <a:ext cx="4977916" cy="2665730"/>
          </a:xfrm>
          <a:prstGeom prst="rect">
            <a:avLst/>
          </a:prstGeom>
        </p:spPr>
        <p:txBody>
          <a:bodyPr anchor="t" rtlCol="false" tIns="0" lIns="0" bIns="0" rIns="0">
            <a:spAutoFit/>
          </a:bodyPr>
          <a:lstStyle/>
          <a:p>
            <a:pPr>
              <a:lnSpc>
                <a:spcPts val="3040"/>
              </a:lnSpc>
            </a:pPr>
            <a:r>
              <a:rPr lang="en-US" sz="1900">
                <a:solidFill>
                  <a:srgbClr val="D9D9D9"/>
                </a:solidFill>
                <a:latin typeface="Poppins"/>
              </a:rPr>
              <a:t>Text-based passwords are vulnerable to various attacks, including brute force attacks, dictionary attacks, and phishing. GPA systems can mitigate these risks by leveraging visual cues, making it harder for attackers to guess or crack passwords.</a:t>
            </a:r>
          </a:p>
        </p:txBody>
      </p:sp>
      <p:sp>
        <p:nvSpPr>
          <p:cNvPr name="TextBox 19" id="19"/>
          <p:cNvSpPr txBox="true"/>
          <p:nvPr/>
        </p:nvSpPr>
        <p:spPr>
          <a:xfrm rot="0">
            <a:off x="641340" y="6354704"/>
            <a:ext cx="5019180" cy="2665730"/>
          </a:xfrm>
          <a:prstGeom prst="rect">
            <a:avLst/>
          </a:prstGeom>
        </p:spPr>
        <p:txBody>
          <a:bodyPr anchor="t" rtlCol="false" tIns="0" lIns="0" bIns="0" rIns="0">
            <a:spAutoFit/>
          </a:bodyPr>
          <a:lstStyle/>
          <a:p>
            <a:pPr>
              <a:lnSpc>
                <a:spcPts val="3040"/>
              </a:lnSpc>
            </a:pPr>
            <a:r>
              <a:rPr lang="en-US" sz="1900">
                <a:solidFill>
                  <a:srgbClr val="FFFFFF"/>
                </a:solidFill>
                <a:latin typeface="Poppins"/>
              </a:rPr>
              <a:t>Traditional passwords often suffer from being too weak or easily guessable, such as "123456" or "password." GPA allows users to create more complex and memorable passwords using images or patterns, potentially reducing the likelihood of weak password choices.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2995" cy="10739854"/>
            <a:chOff x="0" y="0"/>
            <a:chExt cx="1451049" cy="2472484"/>
          </a:xfrm>
        </p:grpSpPr>
        <p:sp>
          <p:nvSpPr>
            <p:cNvPr name="Freeform 3" id="3"/>
            <p:cNvSpPr/>
            <p:nvPr/>
          </p:nvSpPr>
          <p:spPr>
            <a:xfrm flipH="false" flipV="false" rot="0">
              <a:off x="0" y="0"/>
              <a:ext cx="1451049" cy="2472485"/>
            </a:xfrm>
            <a:custGeom>
              <a:avLst/>
              <a:gdLst/>
              <a:ahLst/>
              <a:cxnLst/>
              <a:rect r="r" b="b" t="t" l="l"/>
              <a:pathLst>
                <a:path h="2472485" w="1451049">
                  <a:moveTo>
                    <a:pt x="0" y="0"/>
                  </a:moveTo>
                  <a:lnTo>
                    <a:pt x="1451049" y="0"/>
                  </a:lnTo>
                  <a:lnTo>
                    <a:pt x="1451049" y="2472485"/>
                  </a:lnTo>
                  <a:lnTo>
                    <a:pt x="0" y="2472485"/>
                  </a:lnTo>
                  <a:close/>
                </a:path>
              </a:pathLst>
            </a:custGeom>
            <a:solidFill>
              <a:srgbClr val="071C42"/>
            </a:solidFill>
          </p:spPr>
        </p:sp>
        <p:sp>
          <p:nvSpPr>
            <p:cNvPr name="TextBox 4" id="4"/>
            <p:cNvSpPr txBox="true"/>
            <p:nvPr/>
          </p:nvSpPr>
          <p:spPr>
            <a:xfrm>
              <a:off x="0" y="-38100"/>
              <a:ext cx="1451049" cy="2510584"/>
            </a:xfrm>
            <a:prstGeom prst="rect">
              <a:avLst/>
            </a:prstGeom>
          </p:spPr>
          <p:txBody>
            <a:bodyPr anchor="ctr" rtlCol="false" tIns="52305" lIns="52305" bIns="52305" rIns="52305"/>
            <a:lstStyle/>
            <a:p>
              <a:pPr algn="ctr">
                <a:lnSpc>
                  <a:spcPts val="2659"/>
                </a:lnSpc>
                <a:spcBef>
                  <a:spcPct val="0"/>
                </a:spcBef>
              </a:pPr>
            </a:p>
          </p:txBody>
        </p:sp>
      </p:grpSp>
      <p:sp>
        <p:nvSpPr>
          <p:cNvPr name="TextBox 5" id="5"/>
          <p:cNvSpPr txBox="true"/>
          <p:nvPr/>
        </p:nvSpPr>
        <p:spPr>
          <a:xfrm rot="0">
            <a:off x="7304689" y="5934101"/>
            <a:ext cx="350949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Problem 2</a:t>
            </a:r>
          </a:p>
        </p:txBody>
      </p:sp>
      <p:grpSp>
        <p:nvGrpSpPr>
          <p:cNvPr name="Group 6" id="6"/>
          <p:cNvGrpSpPr/>
          <p:nvPr/>
        </p:nvGrpSpPr>
        <p:grpSpPr>
          <a:xfrm rot="0">
            <a:off x="6121614" y="-152400"/>
            <a:ext cx="6044772" cy="13325278"/>
            <a:chOff x="0" y="0"/>
            <a:chExt cx="1432835" cy="3158584"/>
          </a:xfrm>
        </p:grpSpPr>
        <p:sp>
          <p:nvSpPr>
            <p:cNvPr name="Freeform 7" id="7"/>
            <p:cNvSpPr/>
            <p:nvPr/>
          </p:nvSpPr>
          <p:spPr>
            <a:xfrm flipH="false" flipV="false" rot="0">
              <a:off x="0" y="0"/>
              <a:ext cx="1432835" cy="3158584"/>
            </a:xfrm>
            <a:custGeom>
              <a:avLst/>
              <a:gdLst/>
              <a:ahLst/>
              <a:cxnLst/>
              <a:rect r="r" b="b" t="t" l="l"/>
              <a:pathLst>
                <a:path h="3158584" w="1432835">
                  <a:moveTo>
                    <a:pt x="0" y="0"/>
                  </a:moveTo>
                  <a:lnTo>
                    <a:pt x="1432835" y="0"/>
                  </a:lnTo>
                  <a:lnTo>
                    <a:pt x="1432835" y="3158584"/>
                  </a:lnTo>
                  <a:lnTo>
                    <a:pt x="0" y="3158584"/>
                  </a:lnTo>
                  <a:close/>
                </a:path>
              </a:pathLst>
            </a:custGeom>
            <a:solidFill>
              <a:srgbClr val="3DCAB1"/>
            </a:solidFill>
          </p:spPr>
        </p:sp>
        <p:sp>
          <p:nvSpPr>
            <p:cNvPr name="TextBox 8" id="8"/>
            <p:cNvSpPr txBox="true"/>
            <p:nvPr/>
          </p:nvSpPr>
          <p:spPr>
            <a:xfrm>
              <a:off x="0" y="-38100"/>
              <a:ext cx="1432835" cy="3196684"/>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166386" y="-142849"/>
            <a:ext cx="6121614" cy="13507350"/>
            <a:chOff x="0" y="0"/>
            <a:chExt cx="1451049" cy="3201742"/>
          </a:xfrm>
        </p:grpSpPr>
        <p:sp>
          <p:nvSpPr>
            <p:cNvPr name="Freeform 10" id="10"/>
            <p:cNvSpPr/>
            <p:nvPr/>
          </p:nvSpPr>
          <p:spPr>
            <a:xfrm flipH="false" flipV="false" rot="0">
              <a:off x="0" y="0"/>
              <a:ext cx="1451049" cy="3201742"/>
            </a:xfrm>
            <a:custGeom>
              <a:avLst/>
              <a:gdLst/>
              <a:ahLst/>
              <a:cxnLst/>
              <a:rect r="r" b="b" t="t" l="l"/>
              <a:pathLst>
                <a:path h="3201742" w="1451049">
                  <a:moveTo>
                    <a:pt x="0" y="0"/>
                  </a:moveTo>
                  <a:lnTo>
                    <a:pt x="1451049" y="0"/>
                  </a:lnTo>
                  <a:lnTo>
                    <a:pt x="1451049" y="3201742"/>
                  </a:lnTo>
                  <a:lnTo>
                    <a:pt x="0" y="3201742"/>
                  </a:lnTo>
                  <a:close/>
                </a:path>
              </a:pathLst>
            </a:custGeom>
            <a:solidFill>
              <a:srgbClr val="071C42"/>
            </a:solidFill>
          </p:spPr>
        </p:sp>
        <p:sp>
          <p:nvSpPr>
            <p:cNvPr name="TextBox 11" id="11"/>
            <p:cNvSpPr txBox="true"/>
            <p:nvPr/>
          </p:nvSpPr>
          <p:spPr>
            <a:xfrm>
              <a:off x="0" y="-38100"/>
              <a:ext cx="1451049" cy="323984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890205" y="5369927"/>
            <a:ext cx="9011819" cy="5075852"/>
          </a:xfrm>
          <a:custGeom>
            <a:avLst/>
            <a:gdLst/>
            <a:ahLst/>
            <a:cxnLst/>
            <a:rect r="r" b="b" t="t" l="l"/>
            <a:pathLst>
              <a:path h="5075852" w="9011819">
                <a:moveTo>
                  <a:pt x="0" y="0"/>
                </a:moveTo>
                <a:lnTo>
                  <a:pt x="9011819" y="0"/>
                </a:lnTo>
                <a:lnTo>
                  <a:pt x="9011819" y="5075852"/>
                </a:lnTo>
                <a:lnTo>
                  <a:pt x="0" y="5075852"/>
                </a:lnTo>
                <a:lnTo>
                  <a:pt x="0" y="0"/>
                </a:lnTo>
                <a:close/>
              </a:path>
            </a:pathLst>
          </a:custGeom>
          <a:blipFill>
            <a:blip r:embed="rId2"/>
            <a:stretch>
              <a:fillRect l="-1011" t="-2380" r="-1011" b="0"/>
            </a:stretch>
          </a:blipFill>
        </p:spPr>
      </p:sp>
      <p:sp>
        <p:nvSpPr>
          <p:cNvPr name="Freeform 13" id="13"/>
          <p:cNvSpPr/>
          <p:nvPr/>
        </p:nvSpPr>
        <p:spPr>
          <a:xfrm flipH="false" flipV="false" rot="0">
            <a:off x="6121614" y="5369927"/>
            <a:ext cx="6044772" cy="6296720"/>
          </a:xfrm>
          <a:custGeom>
            <a:avLst/>
            <a:gdLst/>
            <a:ahLst/>
            <a:cxnLst/>
            <a:rect r="r" b="b" t="t" l="l"/>
            <a:pathLst>
              <a:path h="6296720" w="6044772">
                <a:moveTo>
                  <a:pt x="0" y="0"/>
                </a:moveTo>
                <a:lnTo>
                  <a:pt x="6044772" y="0"/>
                </a:lnTo>
                <a:lnTo>
                  <a:pt x="6044772" y="6296720"/>
                </a:lnTo>
                <a:lnTo>
                  <a:pt x="0" y="6296720"/>
                </a:lnTo>
                <a:lnTo>
                  <a:pt x="0" y="0"/>
                </a:lnTo>
                <a:close/>
              </a:path>
            </a:pathLst>
          </a:custGeom>
          <a:blipFill>
            <a:blip r:embed="rId3"/>
            <a:stretch>
              <a:fillRect l="-42882" t="0" r="-42396" b="0"/>
            </a:stretch>
          </a:blipFill>
        </p:spPr>
      </p:sp>
      <p:sp>
        <p:nvSpPr>
          <p:cNvPr name="Freeform 14" id="14"/>
          <p:cNvSpPr/>
          <p:nvPr/>
        </p:nvSpPr>
        <p:spPr>
          <a:xfrm flipH="false" flipV="false" rot="0">
            <a:off x="12166386" y="5369927"/>
            <a:ext cx="7747888" cy="4898755"/>
          </a:xfrm>
          <a:custGeom>
            <a:avLst/>
            <a:gdLst/>
            <a:ahLst/>
            <a:cxnLst/>
            <a:rect r="r" b="b" t="t" l="l"/>
            <a:pathLst>
              <a:path h="4898755" w="7747888">
                <a:moveTo>
                  <a:pt x="0" y="0"/>
                </a:moveTo>
                <a:lnTo>
                  <a:pt x="7747888" y="0"/>
                </a:lnTo>
                <a:lnTo>
                  <a:pt x="7747888" y="4898755"/>
                </a:lnTo>
                <a:lnTo>
                  <a:pt x="0" y="4898755"/>
                </a:lnTo>
                <a:lnTo>
                  <a:pt x="0" y="0"/>
                </a:lnTo>
                <a:close/>
              </a:path>
            </a:pathLst>
          </a:custGeom>
          <a:blipFill>
            <a:blip r:embed="rId4"/>
            <a:stretch>
              <a:fillRect l="-20989" t="0" r="0" b="0"/>
            </a:stretch>
          </a:blipFill>
        </p:spPr>
      </p:sp>
      <p:sp>
        <p:nvSpPr>
          <p:cNvPr name="TextBox 15" id="15"/>
          <p:cNvSpPr txBox="true"/>
          <p:nvPr/>
        </p:nvSpPr>
        <p:spPr>
          <a:xfrm rot="0">
            <a:off x="1289953" y="214997"/>
            <a:ext cx="2812361" cy="444951"/>
          </a:xfrm>
          <a:prstGeom prst="rect">
            <a:avLst/>
          </a:prstGeom>
        </p:spPr>
        <p:txBody>
          <a:bodyPr anchor="t" rtlCol="false" tIns="0" lIns="0" bIns="0" rIns="0">
            <a:spAutoFit/>
          </a:bodyPr>
          <a:lstStyle/>
          <a:p>
            <a:pPr>
              <a:lnSpc>
                <a:spcPts val="3459"/>
              </a:lnSpc>
            </a:pPr>
            <a:r>
              <a:rPr lang="en-US" sz="2471">
                <a:solidFill>
                  <a:srgbClr val="FFFFFF"/>
                </a:solidFill>
                <a:latin typeface="Poppins Bold"/>
              </a:rPr>
              <a:t>Shoulder Surfing</a:t>
            </a:r>
          </a:p>
        </p:txBody>
      </p:sp>
      <p:sp>
        <p:nvSpPr>
          <p:cNvPr name="TextBox 16" id="16"/>
          <p:cNvSpPr txBox="true"/>
          <p:nvPr/>
        </p:nvSpPr>
        <p:spPr>
          <a:xfrm rot="0">
            <a:off x="7967072" y="214997"/>
            <a:ext cx="2184728" cy="444951"/>
          </a:xfrm>
          <a:prstGeom prst="rect">
            <a:avLst/>
          </a:prstGeom>
        </p:spPr>
        <p:txBody>
          <a:bodyPr anchor="t" rtlCol="false" tIns="0" lIns="0" bIns="0" rIns="0">
            <a:spAutoFit/>
          </a:bodyPr>
          <a:lstStyle/>
          <a:p>
            <a:pPr>
              <a:lnSpc>
                <a:spcPts val="3459"/>
              </a:lnSpc>
            </a:pPr>
            <a:r>
              <a:rPr lang="en-US" sz="2471">
                <a:solidFill>
                  <a:srgbClr val="FFFFFF"/>
                </a:solidFill>
                <a:latin typeface="Poppins Bold"/>
              </a:rPr>
              <a:t>Accessibility</a:t>
            </a:r>
          </a:p>
        </p:txBody>
      </p:sp>
      <p:sp>
        <p:nvSpPr>
          <p:cNvPr name="TextBox 17" id="17"/>
          <p:cNvSpPr txBox="true"/>
          <p:nvPr/>
        </p:nvSpPr>
        <p:spPr>
          <a:xfrm rot="0">
            <a:off x="13729976" y="214997"/>
            <a:ext cx="2994433" cy="444951"/>
          </a:xfrm>
          <a:prstGeom prst="rect">
            <a:avLst/>
          </a:prstGeom>
        </p:spPr>
        <p:txBody>
          <a:bodyPr anchor="t" rtlCol="false" tIns="0" lIns="0" bIns="0" rIns="0">
            <a:spAutoFit/>
          </a:bodyPr>
          <a:lstStyle/>
          <a:p>
            <a:pPr>
              <a:lnSpc>
                <a:spcPts val="3459"/>
              </a:lnSpc>
            </a:pPr>
            <a:r>
              <a:rPr lang="en-US" sz="2471">
                <a:solidFill>
                  <a:srgbClr val="FFFFFF"/>
                </a:solidFill>
                <a:latin typeface="Poppins Bold"/>
              </a:rPr>
              <a:t>User Engagement</a:t>
            </a:r>
          </a:p>
        </p:txBody>
      </p:sp>
      <p:sp>
        <p:nvSpPr>
          <p:cNvPr name="TextBox 18" id="18"/>
          <p:cNvSpPr txBox="true"/>
          <p:nvPr/>
        </p:nvSpPr>
        <p:spPr>
          <a:xfrm rot="0">
            <a:off x="683334" y="933450"/>
            <a:ext cx="5019180" cy="2665730"/>
          </a:xfrm>
          <a:prstGeom prst="rect">
            <a:avLst/>
          </a:prstGeom>
        </p:spPr>
        <p:txBody>
          <a:bodyPr anchor="t" rtlCol="false" tIns="0" lIns="0" bIns="0" rIns="0">
            <a:spAutoFit/>
          </a:bodyPr>
          <a:lstStyle/>
          <a:p>
            <a:pPr>
              <a:lnSpc>
                <a:spcPts val="3040"/>
              </a:lnSpc>
            </a:pPr>
            <a:r>
              <a:rPr lang="en-US" sz="1900">
                <a:solidFill>
                  <a:srgbClr val="FFFFFF"/>
                </a:solidFill>
                <a:latin typeface="Poppins"/>
              </a:rPr>
              <a:t>Observers can easily spy on users entering their text-based passwords, compromising security. GPA systems reduce the risk of shoulder surfing by utilizing graphical elements that are less easily observed or understood by onlookers.</a:t>
            </a:r>
          </a:p>
        </p:txBody>
      </p:sp>
      <p:sp>
        <p:nvSpPr>
          <p:cNvPr name="TextBox 19" id="19"/>
          <p:cNvSpPr txBox="true"/>
          <p:nvPr/>
        </p:nvSpPr>
        <p:spPr>
          <a:xfrm rot="0">
            <a:off x="6725101" y="933450"/>
            <a:ext cx="5019180" cy="2665730"/>
          </a:xfrm>
          <a:prstGeom prst="rect">
            <a:avLst/>
          </a:prstGeom>
        </p:spPr>
        <p:txBody>
          <a:bodyPr anchor="t" rtlCol="false" tIns="0" lIns="0" bIns="0" rIns="0">
            <a:spAutoFit/>
          </a:bodyPr>
          <a:lstStyle/>
          <a:p>
            <a:pPr>
              <a:lnSpc>
                <a:spcPts val="3040"/>
              </a:lnSpc>
            </a:pPr>
            <a:r>
              <a:rPr lang="en-US" sz="1900">
                <a:solidFill>
                  <a:srgbClr val="FFFFFF"/>
                </a:solidFill>
                <a:latin typeface="Poppins"/>
              </a:rPr>
              <a:t>Text-based passwords can be challenging for users with certain disabilities, such as dyslexia or visual impairments. GPA systems offer a more inclusive authentication method, allowing users to leverage visual memory or cues rather than relying solely on text.</a:t>
            </a:r>
          </a:p>
        </p:txBody>
      </p:sp>
      <p:sp>
        <p:nvSpPr>
          <p:cNvPr name="TextBox 20" id="20"/>
          <p:cNvSpPr txBox="true"/>
          <p:nvPr/>
        </p:nvSpPr>
        <p:spPr>
          <a:xfrm rot="0">
            <a:off x="12717603" y="933450"/>
            <a:ext cx="5019180" cy="3046730"/>
          </a:xfrm>
          <a:prstGeom prst="rect">
            <a:avLst/>
          </a:prstGeom>
        </p:spPr>
        <p:txBody>
          <a:bodyPr anchor="t" rtlCol="false" tIns="0" lIns="0" bIns="0" rIns="0">
            <a:spAutoFit/>
          </a:bodyPr>
          <a:lstStyle/>
          <a:p>
            <a:pPr>
              <a:lnSpc>
                <a:spcPts val="3040"/>
              </a:lnSpc>
            </a:pPr>
            <a:r>
              <a:rPr lang="en-US" sz="1900">
                <a:solidFill>
                  <a:srgbClr val="FFFFFF"/>
                </a:solidFill>
                <a:latin typeface="Poppins"/>
              </a:rPr>
              <a:t>Traditional passwords can be perceived as mundane or tedious, leading to decreased user engagement with security practices. GPA systems introduce a more interactive and engaging authentication process, potentially increasing user awareness and participation in security measures.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71550"/>
            <a:ext cx="3627020" cy="90487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Solutions</a:t>
            </a:r>
          </a:p>
        </p:txBody>
      </p:sp>
      <p:sp>
        <p:nvSpPr>
          <p:cNvPr name="TextBox 3" id="3"/>
          <p:cNvSpPr txBox="true"/>
          <p:nvPr/>
        </p:nvSpPr>
        <p:spPr>
          <a:xfrm rot="0">
            <a:off x="1028700" y="2313615"/>
            <a:ext cx="16230600" cy="5819598"/>
          </a:xfrm>
          <a:prstGeom prst="rect">
            <a:avLst/>
          </a:prstGeom>
        </p:spPr>
        <p:txBody>
          <a:bodyPr anchor="t" rtlCol="false" tIns="0" lIns="0" bIns="0" rIns="0">
            <a:spAutoFit/>
          </a:bodyPr>
          <a:lstStyle/>
          <a:p>
            <a:pPr>
              <a:lnSpc>
                <a:spcPts val="5105"/>
              </a:lnSpc>
            </a:pPr>
            <a:r>
              <a:rPr lang="en-US" sz="3190">
                <a:solidFill>
                  <a:srgbClr val="545454"/>
                </a:solidFill>
                <a:latin typeface="Poppins"/>
              </a:rPr>
              <a:t>Graphical authentication offers a </a:t>
            </a:r>
            <a:r>
              <a:rPr lang="en-US" sz="3190">
                <a:solidFill>
                  <a:srgbClr val="545454"/>
                </a:solidFill>
                <a:latin typeface="Poppins Bold"/>
              </a:rPr>
              <a:t>user-friendly, intuitive, and potentially more secure</a:t>
            </a:r>
            <a:r>
              <a:rPr lang="en-US" sz="3190">
                <a:solidFill>
                  <a:srgbClr val="545454"/>
                </a:solidFill>
                <a:latin typeface="Poppins"/>
              </a:rPr>
              <a:t> alternative to traditional text-based authentication methods. Users can choose images or patterns that are easier to remember, making authentication more accessible and resistant to shoulder surfing attacks. With a variety of options such as </a:t>
            </a:r>
            <a:r>
              <a:rPr lang="en-US" sz="3190">
                <a:solidFill>
                  <a:srgbClr val="545454"/>
                </a:solidFill>
                <a:latin typeface="Poppins Bold"/>
              </a:rPr>
              <a:t>click-based authentication or biometric recognition, graphical authentication enhances security</a:t>
            </a:r>
            <a:r>
              <a:rPr lang="en-US" sz="3190">
                <a:solidFill>
                  <a:srgbClr val="545454"/>
                </a:solidFill>
                <a:latin typeface="Poppins"/>
              </a:rPr>
              <a:t> while providing a more engaging experience for users. Its flexibility accommodates a wider range of user needs, including those with disabilities, ultimately making it a valuable tool in ensuring secure access to digital systems and services.</a:t>
            </a:r>
          </a:p>
        </p:txBody>
      </p:sp>
      <p:sp>
        <p:nvSpPr>
          <p:cNvPr name="Freeform 4" id="4"/>
          <p:cNvSpPr/>
          <p:nvPr/>
        </p:nvSpPr>
        <p:spPr>
          <a:xfrm flipH="false" flipV="false" rot="0">
            <a:off x="2409562" y="7610038"/>
            <a:ext cx="17052905" cy="13859361"/>
          </a:xfrm>
          <a:custGeom>
            <a:avLst/>
            <a:gdLst/>
            <a:ahLst/>
            <a:cxnLst/>
            <a:rect r="r" b="b" t="t" l="l"/>
            <a:pathLst>
              <a:path h="13859361" w="17052905">
                <a:moveTo>
                  <a:pt x="0" y="0"/>
                </a:moveTo>
                <a:lnTo>
                  <a:pt x="17052905" y="0"/>
                </a:lnTo>
                <a:lnTo>
                  <a:pt x="17052905" y="13859360"/>
                </a:lnTo>
                <a:lnTo>
                  <a:pt x="0" y="138593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06175" y="241167"/>
            <a:ext cx="7873475" cy="9804373"/>
          </a:xfrm>
          <a:custGeom>
            <a:avLst/>
            <a:gdLst/>
            <a:ahLst/>
            <a:cxnLst/>
            <a:rect r="r" b="b" t="t" l="l"/>
            <a:pathLst>
              <a:path h="9804373" w="7873475">
                <a:moveTo>
                  <a:pt x="0" y="0"/>
                </a:moveTo>
                <a:lnTo>
                  <a:pt x="7873474" y="0"/>
                </a:lnTo>
                <a:lnTo>
                  <a:pt x="7873474" y="9804373"/>
                </a:lnTo>
                <a:lnTo>
                  <a:pt x="0" y="9804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96823" y="314675"/>
            <a:ext cx="6187242" cy="439545"/>
          </a:xfrm>
          <a:prstGeom prst="rect">
            <a:avLst/>
          </a:prstGeom>
        </p:spPr>
        <p:txBody>
          <a:bodyPr anchor="t" rtlCol="false" tIns="0" lIns="0" bIns="0" rIns="0">
            <a:spAutoFit/>
          </a:bodyPr>
          <a:lstStyle/>
          <a:p>
            <a:pPr algn="l">
              <a:lnSpc>
                <a:spcPts val="3529"/>
              </a:lnSpc>
            </a:pPr>
            <a:r>
              <a:rPr lang="en-US" sz="2520" spc="7">
                <a:solidFill>
                  <a:srgbClr val="000000"/>
                </a:solidFill>
                <a:latin typeface="IBM Plex Sans"/>
              </a:rPr>
              <a:t>Graphical Password Authentication System</a:t>
            </a:r>
          </a:p>
        </p:txBody>
      </p:sp>
      <p:sp>
        <p:nvSpPr>
          <p:cNvPr name="TextBox 4" id="4"/>
          <p:cNvSpPr txBox="true"/>
          <p:nvPr/>
        </p:nvSpPr>
        <p:spPr>
          <a:xfrm rot="0">
            <a:off x="5324438" y="1801057"/>
            <a:ext cx="1424588" cy="309381"/>
          </a:xfrm>
          <a:prstGeom prst="rect">
            <a:avLst/>
          </a:prstGeom>
        </p:spPr>
        <p:txBody>
          <a:bodyPr anchor="t" rtlCol="false" tIns="0" lIns="0" bIns="0" rIns="0">
            <a:spAutoFit/>
          </a:bodyPr>
          <a:lstStyle/>
          <a:p>
            <a:pPr algn="l">
              <a:lnSpc>
                <a:spcPts val="2691"/>
              </a:lnSpc>
            </a:pPr>
            <a:r>
              <a:rPr lang="en-US" sz="1922" spc="-3">
                <a:solidFill>
                  <a:srgbClr val="000000"/>
                </a:solidFill>
                <a:latin typeface="IBM Plex Sans Bold"/>
              </a:rPr>
              <a:t>Registration</a:t>
            </a:r>
          </a:p>
        </p:txBody>
      </p:sp>
      <p:sp>
        <p:nvSpPr>
          <p:cNvPr name="TextBox 5" id="5"/>
          <p:cNvSpPr txBox="true"/>
          <p:nvPr/>
        </p:nvSpPr>
        <p:spPr>
          <a:xfrm rot="0">
            <a:off x="11485656" y="1772126"/>
            <a:ext cx="813659" cy="359632"/>
          </a:xfrm>
          <a:prstGeom prst="rect">
            <a:avLst/>
          </a:prstGeom>
        </p:spPr>
        <p:txBody>
          <a:bodyPr anchor="t" rtlCol="false" tIns="0" lIns="0" bIns="0" rIns="0">
            <a:spAutoFit/>
          </a:bodyPr>
          <a:lstStyle/>
          <a:p>
            <a:pPr algn="l">
              <a:lnSpc>
                <a:spcPts val="2990"/>
              </a:lnSpc>
            </a:pPr>
            <a:r>
              <a:rPr lang="en-US" sz="2136" spc="-4">
                <a:solidFill>
                  <a:srgbClr val="000000"/>
                </a:solidFill>
                <a:latin typeface="IBM Plex Sans Bold"/>
              </a:rPr>
              <a:t>Log In</a:t>
            </a:r>
          </a:p>
        </p:txBody>
      </p:sp>
      <p:sp>
        <p:nvSpPr>
          <p:cNvPr name="TextBox 6" id="6"/>
          <p:cNvSpPr txBox="true"/>
          <p:nvPr/>
        </p:nvSpPr>
        <p:spPr>
          <a:xfrm rot="0">
            <a:off x="5611569" y="2675081"/>
            <a:ext cx="850275" cy="340911"/>
          </a:xfrm>
          <a:prstGeom prst="rect">
            <a:avLst/>
          </a:prstGeom>
        </p:spPr>
        <p:txBody>
          <a:bodyPr anchor="t" rtlCol="false" tIns="0" lIns="0" bIns="0" rIns="0">
            <a:spAutoFit/>
          </a:bodyPr>
          <a:lstStyle/>
          <a:p>
            <a:pPr algn="l">
              <a:lnSpc>
                <a:spcPts val="2811"/>
              </a:lnSpc>
            </a:pPr>
            <a:r>
              <a:rPr lang="en-US" sz="2008" spc="-4">
                <a:solidFill>
                  <a:srgbClr val="000000"/>
                </a:solidFill>
                <a:latin typeface="IBM Plex Sans Bold"/>
              </a:rPr>
              <a:t>Step 1:</a:t>
            </a:r>
          </a:p>
        </p:txBody>
      </p:sp>
      <p:sp>
        <p:nvSpPr>
          <p:cNvPr name="TextBox 7" id="7"/>
          <p:cNvSpPr txBox="true"/>
          <p:nvPr/>
        </p:nvSpPr>
        <p:spPr>
          <a:xfrm rot="0">
            <a:off x="5323330" y="2960122"/>
            <a:ext cx="1426815" cy="224099"/>
          </a:xfrm>
          <a:prstGeom prst="rect">
            <a:avLst/>
          </a:prstGeom>
        </p:spPr>
        <p:txBody>
          <a:bodyPr anchor="t" rtlCol="false" tIns="0" lIns="0" bIns="0" rIns="0">
            <a:spAutoFit/>
          </a:bodyPr>
          <a:lstStyle/>
          <a:p>
            <a:pPr algn="l">
              <a:lnSpc>
                <a:spcPts val="1874"/>
              </a:lnSpc>
            </a:pPr>
            <a:r>
              <a:rPr lang="en-US" sz="1338" spc="-2">
                <a:solidFill>
                  <a:srgbClr val="000000"/>
                </a:solidFill>
                <a:latin typeface="IBM Plex Sans"/>
              </a:rPr>
              <a:t>User Enter Details.</a:t>
            </a:r>
          </a:p>
        </p:txBody>
      </p:sp>
      <p:sp>
        <p:nvSpPr>
          <p:cNvPr name="TextBox 8" id="8"/>
          <p:cNvSpPr txBox="true"/>
          <p:nvPr/>
        </p:nvSpPr>
        <p:spPr>
          <a:xfrm rot="0">
            <a:off x="5715593" y="3767853"/>
            <a:ext cx="642231" cy="250100"/>
          </a:xfrm>
          <a:prstGeom prst="rect">
            <a:avLst/>
          </a:prstGeom>
        </p:spPr>
        <p:txBody>
          <a:bodyPr anchor="t" rtlCol="false" tIns="0" lIns="0" bIns="0" rIns="0">
            <a:spAutoFit/>
          </a:bodyPr>
          <a:lstStyle/>
          <a:p>
            <a:pPr algn="l">
              <a:lnSpc>
                <a:spcPts val="2123"/>
              </a:lnSpc>
            </a:pPr>
            <a:r>
              <a:rPr lang="en-US" sz="1516" spc="-3">
                <a:solidFill>
                  <a:srgbClr val="000000"/>
                </a:solidFill>
                <a:latin typeface="IBM Plex Sans Bold"/>
              </a:rPr>
              <a:t>Step 2:</a:t>
            </a:r>
          </a:p>
        </p:txBody>
      </p:sp>
      <p:sp>
        <p:nvSpPr>
          <p:cNvPr name="TextBox 9" id="9"/>
          <p:cNvSpPr txBox="true"/>
          <p:nvPr/>
        </p:nvSpPr>
        <p:spPr>
          <a:xfrm rot="0">
            <a:off x="5322872" y="4000063"/>
            <a:ext cx="1427748" cy="298413"/>
          </a:xfrm>
          <a:prstGeom prst="rect">
            <a:avLst/>
          </a:prstGeom>
        </p:spPr>
        <p:txBody>
          <a:bodyPr anchor="t" rtlCol="false" tIns="0" lIns="0" bIns="0" rIns="0">
            <a:spAutoFit/>
          </a:bodyPr>
          <a:lstStyle/>
          <a:p>
            <a:pPr algn="r">
              <a:lnSpc>
                <a:spcPts val="1187"/>
              </a:lnSpc>
            </a:pPr>
            <a:r>
              <a:rPr lang="en-US" sz="1011" spc="-2">
                <a:solidFill>
                  <a:srgbClr val="000000"/>
                </a:solidFill>
                <a:latin typeface="IBM Plex Sans"/>
              </a:rPr>
              <a:t>Select Images &amp; Click Grid-Points in Sequence.</a:t>
            </a:r>
          </a:p>
        </p:txBody>
      </p:sp>
      <p:sp>
        <p:nvSpPr>
          <p:cNvPr name="TextBox 10" id="10"/>
          <p:cNvSpPr txBox="true"/>
          <p:nvPr/>
        </p:nvSpPr>
        <p:spPr>
          <a:xfrm rot="0">
            <a:off x="5638705" y="4886188"/>
            <a:ext cx="796002" cy="303141"/>
          </a:xfrm>
          <a:prstGeom prst="rect">
            <a:avLst/>
          </a:prstGeom>
        </p:spPr>
        <p:txBody>
          <a:bodyPr anchor="t" rtlCol="false" tIns="0" lIns="0" bIns="0" rIns="0">
            <a:spAutoFit/>
          </a:bodyPr>
          <a:lstStyle/>
          <a:p>
            <a:pPr algn="l">
              <a:lnSpc>
                <a:spcPts val="2631"/>
              </a:lnSpc>
            </a:pPr>
            <a:r>
              <a:rPr lang="en-US" sz="1879" spc="-3">
                <a:solidFill>
                  <a:srgbClr val="000000"/>
                </a:solidFill>
                <a:latin typeface="IBM Plex Sans Bold"/>
              </a:rPr>
              <a:t>Step 3:</a:t>
            </a:r>
          </a:p>
        </p:txBody>
      </p:sp>
      <p:sp>
        <p:nvSpPr>
          <p:cNvPr name="TextBox 11" id="11"/>
          <p:cNvSpPr txBox="true"/>
          <p:nvPr/>
        </p:nvSpPr>
        <p:spPr>
          <a:xfrm rot="0">
            <a:off x="11504535" y="2638851"/>
            <a:ext cx="796002" cy="303141"/>
          </a:xfrm>
          <a:prstGeom prst="rect">
            <a:avLst/>
          </a:prstGeom>
        </p:spPr>
        <p:txBody>
          <a:bodyPr anchor="t" rtlCol="false" tIns="0" lIns="0" bIns="0" rIns="0">
            <a:spAutoFit/>
          </a:bodyPr>
          <a:lstStyle/>
          <a:p>
            <a:pPr algn="l">
              <a:lnSpc>
                <a:spcPts val="2631"/>
              </a:lnSpc>
            </a:pPr>
            <a:r>
              <a:rPr lang="en-US" sz="1879" spc="-3">
                <a:solidFill>
                  <a:srgbClr val="000000"/>
                </a:solidFill>
                <a:latin typeface="IBM Plex Sans Bold"/>
              </a:rPr>
              <a:t>Step 4:</a:t>
            </a:r>
          </a:p>
        </p:txBody>
      </p:sp>
      <p:sp>
        <p:nvSpPr>
          <p:cNvPr name="TextBox 12" id="12"/>
          <p:cNvSpPr txBox="true"/>
          <p:nvPr/>
        </p:nvSpPr>
        <p:spPr>
          <a:xfrm rot="0">
            <a:off x="5612049" y="5168749"/>
            <a:ext cx="893606" cy="371452"/>
          </a:xfrm>
          <a:prstGeom prst="rect">
            <a:avLst/>
          </a:prstGeom>
        </p:spPr>
        <p:txBody>
          <a:bodyPr anchor="t" rtlCol="false" tIns="0" lIns="0" bIns="0" rIns="0">
            <a:spAutoFit/>
          </a:bodyPr>
          <a:lstStyle/>
          <a:p>
            <a:pPr algn="just">
              <a:lnSpc>
                <a:spcPts val="1483"/>
              </a:lnSpc>
            </a:pPr>
            <a:r>
              <a:rPr lang="en-US" sz="1253" spc="-2">
                <a:solidFill>
                  <a:srgbClr val="000000"/>
                </a:solidFill>
                <a:latin typeface="IBM Plex Sans"/>
              </a:rPr>
              <a:t>Registration Successful!</a:t>
            </a:r>
          </a:p>
        </p:txBody>
      </p:sp>
      <p:sp>
        <p:nvSpPr>
          <p:cNvPr name="TextBox 13" id="13"/>
          <p:cNvSpPr txBox="true"/>
          <p:nvPr/>
        </p:nvSpPr>
        <p:spPr>
          <a:xfrm rot="0">
            <a:off x="11327494" y="2921412"/>
            <a:ext cx="1194370" cy="371452"/>
          </a:xfrm>
          <a:prstGeom prst="rect">
            <a:avLst/>
          </a:prstGeom>
        </p:spPr>
        <p:txBody>
          <a:bodyPr anchor="t" rtlCol="false" tIns="0" lIns="0" bIns="0" rIns="0">
            <a:spAutoFit/>
          </a:bodyPr>
          <a:lstStyle/>
          <a:p>
            <a:pPr algn="ctr">
              <a:lnSpc>
                <a:spcPts val="1483"/>
              </a:lnSpc>
            </a:pPr>
            <a:r>
              <a:rPr lang="en-US" sz="1253" spc="-2">
                <a:solidFill>
                  <a:srgbClr val="000000"/>
                </a:solidFill>
                <a:latin typeface="IBM Plex Sans"/>
              </a:rPr>
              <a:t>User Gets Login Screen.</a:t>
            </a:r>
          </a:p>
        </p:txBody>
      </p:sp>
      <p:sp>
        <p:nvSpPr>
          <p:cNvPr name="TextBox 14" id="14"/>
          <p:cNvSpPr txBox="true"/>
          <p:nvPr/>
        </p:nvSpPr>
        <p:spPr>
          <a:xfrm rot="0">
            <a:off x="11489963" y="3825670"/>
            <a:ext cx="805045" cy="306261"/>
          </a:xfrm>
          <a:prstGeom prst="rect">
            <a:avLst/>
          </a:prstGeom>
        </p:spPr>
        <p:txBody>
          <a:bodyPr anchor="t" rtlCol="false" tIns="0" lIns="0" bIns="0" rIns="0">
            <a:spAutoFit/>
          </a:bodyPr>
          <a:lstStyle/>
          <a:p>
            <a:pPr algn="l">
              <a:lnSpc>
                <a:spcPts val="2661"/>
              </a:lnSpc>
            </a:pPr>
            <a:r>
              <a:rPr lang="en-US" sz="1901" spc="-3">
                <a:solidFill>
                  <a:srgbClr val="000000"/>
                </a:solidFill>
                <a:latin typeface="IBM Plex Sans Bold"/>
              </a:rPr>
              <a:t>Step 5:</a:t>
            </a:r>
          </a:p>
        </p:txBody>
      </p:sp>
      <p:sp>
        <p:nvSpPr>
          <p:cNvPr name="TextBox 15" id="15"/>
          <p:cNvSpPr txBox="true"/>
          <p:nvPr/>
        </p:nvSpPr>
        <p:spPr>
          <a:xfrm rot="0">
            <a:off x="11208174" y="4108977"/>
            <a:ext cx="1413413" cy="561946"/>
          </a:xfrm>
          <a:prstGeom prst="rect">
            <a:avLst/>
          </a:prstGeom>
        </p:spPr>
        <p:txBody>
          <a:bodyPr anchor="t" rtlCol="false" tIns="0" lIns="0" bIns="0" rIns="0">
            <a:spAutoFit/>
          </a:bodyPr>
          <a:lstStyle/>
          <a:p>
            <a:pPr algn="ctr">
              <a:lnSpc>
                <a:spcPts val="1483"/>
              </a:lnSpc>
            </a:pPr>
            <a:r>
              <a:rPr lang="en-US" sz="1267" spc="-2">
                <a:solidFill>
                  <a:srgbClr val="000000"/>
                </a:solidFill>
                <a:latin typeface="IBM Plex Sans"/>
              </a:rPr>
              <a:t>Select Images &amp; Click Grid-Points in Sequence.</a:t>
            </a:r>
          </a:p>
        </p:txBody>
      </p:sp>
      <p:sp>
        <p:nvSpPr>
          <p:cNvPr name="TextBox 16" id="16"/>
          <p:cNvSpPr txBox="true"/>
          <p:nvPr/>
        </p:nvSpPr>
        <p:spPr>
          <a:xfrm rot="0">
            <a:off x="11462827" y="5189466"/>
            <a:ext cx="859319" cy="344031"/>
          </a:xfrm>
          <a:prstGeom prst="rect">
            <a:avLst/>
          </a:prstGeom>
        </p:spPr>
        <p:txBody>
          <a:bodyPr anchor="t" rtlCol="false" tIns="0" lIns="0" bIns="0" rIns="0">
            <a:spAutoFit/>
          </a:bodyPr>
          <a:lstStyle/>
          <a:p>
            <a:pPr algn="l">
              <a:lnSpc>
                <a:spcPts val="2841"/>
              </a:lnSpc>
            </a:pPr>
            <a:r>
              <a:rPr lang="en-US" sz="2029" spc="-4">
                <a:solidFill>
                  <a:srgbClr val="000000"/>
                </a:solidFill>
                <a:latin typeface="IBM Plex Sans Bold"/>
              </a:rPr>
              <a:t>Step 6:</a:t>
            </a:r>
          </a:p>
        </p:txBody>
      </p:sp>
      <p:sp>
        <p:nvSpPr>
          <p:cNvPr name="TextBox 17" id="17"/>
          <p:cNvSpPr txBox="true"/>
          <p:nvPr/>
        </p:nvSpPr>
        <p:spPr>
          <a:xfrm rot="0">
            <a:off x="11204709" y="5509378"/>
            <a:ext cx="1423367" cy="418147"/>
          </a:xfrm>
          <a:prstGeom prst="rect">
            <a:avLst/>
          </a:prstGeom>
        </p:spPr>
        <p:txBody>
          <a:bodyPr anchor="t" rtlCol="false" tIns="0" lIns="0" bIns="0" rIns="0">
            <a:spAutoFit/>
          </a:bodyPr>
          <a:lstStyle/>
          <a:p>
            <a:pPr algn="ctr">
              <a:lnSpc>
                <a:spcPts val="1661"/>
              </a:lnSpc>
            </a:pPr>
            <a:r>
              <a:rPr lang="en-US" sz="1352" spc="-2">
                <a:solidFill>
                  <a:srgbClr val="000000"/>
                </a:solidFill>
                <a:latin typeface="IBM Plex Sans"/>
              </a:rPr>
              <a:t>Data Sends to the Server.</a:t>
            </a:r>
          </a:p>
        </p:txBody>
      </p:sp>
      <p:sp>
        <p:nvSpPr>
          <p:cNvPr name="TextBox 18" id="18"/>
          <p:cNvSpPr txBox="true"/>
          <p:nvPr/>
        </p:nvSpPr>
        <p:spPr>
          <a:xfrm rot="0">
            <a:off x="11588952" y="6431775"/>
            <a:ext cx="687455" cy="265700"/>
          </a:xfrm>
          <a:prstGeom prst="rect">
            <a:avLst/>
          </a:prstGeom>
        </p:spPr>
        <p:txBody>
          <a:bodyPr anchor="t" rtlCol="false" tIns="0" lIns="0" bIns="0" rIns="0">
            <a:spAutoFit/>
          </a:bodyPr>
          <a:lstStyle/>
          <a:p>
            <a:pPr algn="l">
              <a:lnSpc>
                <a:spcPts val="2273"/>
              </a:lnSpc>
            </a:pPr>
            <a:r>
              <a:rPr lang="en-US" sz="1623" spc="-3">
                <a:solidFill>
                  <a:srgbClr val="000000"/>
                </a:solidFill>
                <a:latin typeface="IBM Plex Sans Bold"/>
              </a:rPr>
              <a:t>Step 7:</a:t>
            </a:r>
          </a:p>
        </p:txBody>
      </p:sp>
      <p:sp>
        <p:nvSpPr>
          <p:cNvPr name="TextBox 19" id="19"/>
          <p:cNvSpPr txBox="true"/>
          <p:nvPr/>
        </p:nvSpPr>
        <p:spPr>
          <a:xfrm rot="0">
            <a:off x="11218280" y="6673259"/>
            <a:ext cx="1467071" cy="665011"/>
          </a:xfrm>
          <a:prstGeom prst="rect">
            <a:avLst/>
          </a:prstGeom>
        </p:spPr>
        <p:txBody>
          <a:bodyPr anchor="t" rtlCol="false" tIns="0" lIns="0" bIns="0" rIns="0">
            <a:spAutoFit/>
          </a:bodyPr>
          <a:lstStyle/>
          <a:p>
            <a:pPr algn="ctr">
              <a:lnSpc>
                <a:spcPts val="1305"/>
              </a:lnSpc>
            </a:pPr>
            <a:r>
              <a:rPr lang="en-US" sz="1082" spc="-2">
                <a:solidFill>
                  <a:srgbClr val="000000"/>
                </a:solidFill>
                <a:latin typeface="IBM Plex Sans"/>
              </a:rPr>
              <a:t>Server produces encrypted Password by accessing Grid Values from fixed Database.</a:t>
            </a:r>
          </a:p>
        </p:txBody>
      </p:sp>
      <p:sp>
        <p:nvSpPr>
          <p:cNvPr name="TextBox 20" id="20"/>
          <p:cNvSpPr txBox="true"/>
          <p:nvPr/>
        </p:nvSpPr>
        <p:spPr>
          <a:xfrm rot="0">
            <a:off x="11545655" y="8142048"/>
            <a:ext cx="844465" cy="436087"/>
          </a:xfrm>
          <a:prstGeom prst="rect">
            <a:avLst/>
          </a:prstGeom>
        </p:spPr>
        <p:txBody>
          <a:bodyPr anchor="t" rtlCol="false" tIns="0" lIns="0" bIns="0" rIns="0">
            <a:spAutoFit/>
          </a:bodyPr>
          <a:lstStyle/>
          <a:p>
            <a:pPr algn="just">
              <a:lnSpc>
                <a:spcPts val="1720"/>
              </a:lnSpc>
            </a:pPr>
            <a:r>
              <a:rPr lang="en-US" sz="1424" spc="-2">
                <a:solidFill>
                  <a:srgbClr val="000000"/>
                </a:solidFill>
                <a:latin typeface="IBM Plex Sans"/>
              </a:rPr>
              <a:t>Password matches?</a:t>
            </a:r>
          </a:p>
        </p:txBody>
      </p:sp>
      <p:sp>
        <p:nvSpPr>
          <p:cNvPr name="TextBox 21" id="21"/>
          <p:cNvSpPr txBox="true"/>
          <p:nvPr/>
        </p:nvSpPr>
        <p:spPr>
          <a:xfrm rot="0">
            <a:off x="10580384" y="7987377"/>
            <a:ext cx="226454" cy="244617"/>
          </a:xfrm>
          <a:prstGeom prst="rect">
            <a:avLst/>
          </a:prstGeom>
        </p:spPr>
        <p:txBody>
          <a:bodyPr anchor="t" rtlCol="false" tIns="0" lIns="0" bIns="0" rIns="0">
            <a:spAutoFit/>
          </a:bodyPr>
          <a:lstStyle/>
          <a:p>
            <a:pPr algn="l">
              <a:lnSpc>
                <a:spcPts val="1993"/>
              </a:lnSpc>
            </a:pPr>
            <a:r>
              <a:rPr lang="en-US" sz="1424" spc="-4">
                <a:solidFill>
                  <a:srgbClr val="000000"/>
                </a:solidFill>
                <a:latin typeface="IBM Plex Sans"/>
              </a:rPr>
              <a:t>No</a:t>
            </a:r>
          </a:p>
        </p:txBody>
      </p:sp>
      <p:sp>
        <p:nvSpPr>
          <p:cNvPr name="TextBox 22" id="22"/>
          <p:cNvSpPr txBox="true"/>
          <p:nvPr/>
        </p:nvSpPr>
        <p:spPr>
          <a:xfrm rot="0">
            <a:off x="12024462" y="8869746"/>
            <a:ext cx="277460" cy="244617"/>
          </a:xfrm>
          <a:prstGeom prst="rect">
            <a:avLst/>
          </a:prstGeom>
        </p:spPr>
        <p:txBody>
          <a:bodyPr anchor="t" rtlCol="false" tIns="0" lIns="0" bIns="0" rIns="0">
            <a:spAutoFit/>
          </a:bodyPr>
          <a:lstStyle/>
          <a:p>
            <a:pPr algn="l">
              <a:lnSpc>
                <a:spcPts val="1993"/>
              </a:lnSpc>
            </a:pPr>
            <a:r>
              <a:rPr lang="en-US" sz="1424" spc="-8">
                <a:solidFill>
                  <a:srgbClr val="000000"/>
                </a:solidFill>
                <a:latin typeface="IBM Plex Sans"/>
              </a:rPr>
              <a:t>Yes</a:t>
            </a:r>
          </a:p>
        </p:txBody>
      </p:sp>
      <p:sp>
        <p:nvSpPr>
          <p:cNvPr name="TextBox 23" id="23"/>
          <p:cNvSpPr txBox="true"/>
          <p:nvPr/>
        </p:nvSpPr>
        <p:spPr>
          <a:xfrm rot="0">
            <a:off x="9365525" y="8087113"/>
            <a:ext cx="977836" cy="209165"/>
          </a:xfrm>
          <a:prstGeom prst="rect">
            <a:avLst/>
          </a:prstGeom>
        </p:spPr>
        <p:txBody>
          <a:bodyPr anchor="t" rtlCol="false" tIns="0" lIns="0" bIns="0" rIns="0">
            <a:spAutoFit/>
          </a:bodyPr>
          <a:lstStyle/>
          <a:p>
            <a:pPr algn="l">
              <a:lnSpc>
                <a:spcPts val="1754"/>
              </a:lnSpc>
            </a:pPr>
            <a:r>
              <a:rPr lang="en-US" sz="1253" spc="-5">
                <a:solidFill>
                  <a:srgbClr val="000000"/>
                </a:solidFill>
                <a:latin typeface="Montserrat"/>
              </a:rPr>
              <a:t>Go to Step 5: </a:t>
            </a:r>
          </a:p>
        </p:txBody>
      </p:sp>
      <p:sp>
        <p:nvSpPr>
          <p:cNvPr name="TextBox 24" id="24"/>
          <p:cNvSpPr txBox="true"/>
          <p:nvPr/>
        </p:nvSpPr>
        <p:spPr>
          <a:xfrm rot="0">
            <a:off x="11683193" y="9326989"/>
            <a:ext cx="557170" cy="209165"/>
          </a:xfrm>
          <a:prstGeom prst="rect">
            <a:avLst/>
          </a:prstGeom>
        </p:spPr>
        <p:txBody>
          <a:bodyPr anchor="t" rtlCol="false" tIns="0" lIns="0" bIns="0" rIns="0">
            <a:spAutoFit/>
          </a:bodyPr>
          <a:lstStyle/>
          <a:p>
            <a:pPr algn="l">
              <a:lnSpc>
                <a:spcPts val="1754"/>
              </a:lnSpc>
            </a:pPr>
            <a:r>
              <a:rPr lang="en-US" sz="1253" spc="-5">
                <a:solidFill>
                  <a:srgbClr val="000000"/>
                </a:solidFill>
                <a:latin typeface="Montserrat"/>
              </a:rPr>
              <a:t>Step 9: </a:t>
            </a:r>
          </a:p>
        </p:txBody>
      </p:sp>
      <p:sp>
        <p:nvSpPr>
          <p:cNvPr name="TextBox 25" id="25"/>
          <p:cNvSpPr txBox="true"/>
          <p:nvPr/>
        </p:nvSpPr>
        <p:spPr>
          <a:xfrm rot="0">
            <a:off x="11062311" y="9498338"/>
            <a:ext cx="1800121" cy="218690"/>
          </a:xfrm>
          <a:prstGeom prst="rect">
            <a:avLst/>
          </a:prstGeom>
        </p:spPr>
        <p:txBody>
          <a:bodyPr anchor="t" rtlCol="false" tIns="0" lIns="0" bIns="0" rIns="0">
            <a:spAutoFit/>
          </a:bodyPr>
          <a:lstStyle/>
          <a:p>
            <a:pPr algn="l">
              <a:lnSpc>
                <a:spcPts val="1754"/>
              </a:lnSpc>
            </a:pPr>
            <a:r>
              <a:rPr lang="en-US" sz="1253" spc="1">
                <a:solidFill>
                  <a:srgbClr val="000000"/>
                </a:solidFill>
                <a:latin typeface="IBM Plex Sans"/>
              </a:rPr>
              <a:t>Allow Surfing on Website. </a:t>
            </a:r>
          </a:p>
        </p:txBody>
      </p:sp>
      <p:sp>
        <p:nvSpPr>
          <p:cNvPr name="TextBox 26" id="26"/>
          <p:cNvSpPr txBox="true"/>
          <p:nvPr/>
        </p:nvSpPr>
        <p:spPr>
          <a:xfrm rot="0">
            <a:off x="9139238" y="5051739"/>
            <a:ext cx="9525" cy="183522"/>
          </a:xfrm>
          <a:prstGeom prst="rect">
            <a:avLst/>
          </a:prstGeom>
        </p:spPr>
        <p:txBody>
          <a:bodyPr anchor="t" rtlCol="false" tIns="0" lIns="0" bIns="0" rIns="0">
            <a:spAutoFit/>
          </a:bodyPr>
          <a:lstStyle/>
          <a:p>
            <a:pPr algn="ctr">
              <a:lnSpc>
                <a:spcPts val="1483"/>
              </a:lnSpc>
              <a:spcBef>
                <a:spcPct val="0"/>
              </a:spcBef>
            </a:pPr>
          </a:p>
        </p:txBody>
      </p:sp>
      <p:sp>
        <p:nvSpPr>
          <p:cNvPr name="TextBox 27" id="27"/>
          <p:cNvSpPr txBox="true"/>
          <p:nvPr/>
        </p:nvSpPr>
        <p:spPr>
          <a:xfrm rot="0">
            <a:off x="647975" y="8389303"/>
            <a:ext cx="671830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ER Diagram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01110" y="2241200"/>
            <a:ext cx="11079158" cy="6596444"/>
          </a:xfrm>
          <a:custGeom>
            <a:avLst/>
            <a:gdLst/>
            <a:ahLst/>
            <a:cxnLst/>
            <a:rect r="r" b="b" t="t" l="l"/>
            <a:pathLst>
              <a:path h="6596444" w="11079158">
                <a:moveTo>
                  <a:pt x="0" y="0"/>
                </a:moveTo>
                <a:lnTo>
                  <a:pt x="11079157" y="0"/>
                </a:lnTo>
                <a:lnTo>
                  <a:pt x="11079157" y="6596445"/>
                </a:lnTo>
                <a:lnTo>
                  <a:pt x="0" y="6596445"/>
                </a:lnTo>
                <a:lnTo>
                  <a:pt x="0" y="0"/>
                </a:lnTo>
                <a:close/>
              </a:path>
            </a:pathLst>
          </a:custGeom>
          <a:blipFill>
            <a:blip r:embed="rId2"/>
            <a:stretch>
              <a:fillRect l="-69033" t="-44427" r="-9027" b="-23795"/>
            </a:stretch>
          </a:blipFill>
        </p:spPr>
      </p:sp>
      <p:sp>
        <p:nvSpPr>
          <p:cNvPr name="TextBox 3" id="3"/>
          <p:cNvSpPr txBox="true"/>
          <p:nvPr/>
        </p:nvSpPr>
        <p:spPr>
          <a:xfrm rot="0">
            <a:off x="1028700" y="159703"/>
            <a:ext cx="7736607" cy="1566544"/>
          </a:xfrm>
          <a:prstGeom prst="rect">
            <a:avLst/>
          </a:prstGeom>
        </p:spPr>
        <p:txBody>
          <a:bodyPr anchor="t" rtlCol="false" tIns="0" lIns="0" bIns="0" rIns="0">
            <a:spAutoFit/>
          </a:bodyPr>
          <a:lstStyle/>
          <a:p>
            <a:pPr algn="ctr">
              <a:lnSpc>
                <a:spcPts val="12880"/>
              </a:lnSpc>
            </a:pPr>
            <a:r>
              <a:rPr lang="en-US" sz="9200" u="sng">
                <a:solidFill>
                  <a:srgbClr val="000000"/>
                </a:solidFill>
                <a:latin typeface="Canva Sans Bold Italics"/>
              </a:rPr>
              <a:t>Requirement </a:t>
            </a: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028700" y="3148012"/>
            <a:ext cx="4720010" cy="3914776"/>
          </a:xfrm>
          <a:prstGeom prst="rect">
            <a:avLst/>
          </a:prstGeom>
        </p:spPr>
        <p:txBody>
          <a:bodyPr anchor="t" rtlCol="false" tIns="0" lIns="0" bIns="0" rIns="0">
            <a:spAutoFit/>
          </a:bodyPr>
          <a:lstStyle/>
          <a:p>
            <a:pPr algn="just" marL="971544" indent="-485772" lvl="1">
              <a:lnSpc>
                <a:spcPts val="6299"/>
              </a:lnSpc>
              <a:buFont typeface="Arial"/>
              <a:buChar char="•"/>
            </a:pPr>
            <a:r>
              <a:rPr lang="en-US" sz="4499">
                <a:solidFill>
                  <a:srgbClr val="000000"/>
                </a:solidFill>
                <a:latin typeface="Canva Sans"/>
              </a:rPr>
              <a:t>HTML5</a:t>
            </a:r>
          </a:p>
          <a:p>
            <a:pPr algn="just" marL="971544" indent="-485772" lvl="1">
              <a:lnSpc>
                <a:spcPts val="6299"/>
              </a:lnSpc>
              <a:buFont typeface="Arial"/>
              <a:buChar char="•"/>
            </a:pPr>
            <a:r>
              <a:rPr lang="en-US" sz="4499">
                <a:solidFill>
                  <a:srgbClr val="000000"/>
                </a:solidFill>
                <a:latin typeface="Canva Sans"/>
              </a:rPr>
              <a:t>CSS</a:t>
            </a:r>
          </a:p>
          <a:p>
            <a:pPr algn="just" marL="971544" indent="-485772" lvl="1">
              <a:lnSpc>
                <a:spcPts val="6299"/>
              </a:lnSpc>
              <a:buFont typeface="Arial"/>
              <a:buChar char="•"/>
            </a:pPr>
            <a:r>
              <a:rPr lang="en-US" sz="4499">
                <a:solidFill>
                  <a:srgbClr val="000000"/>
                </a:solidFill>
                <a:latin typeface="Canva Sans"/>
              </a:rPr>
              <a:t>JAVA SCRIPT </a:t>
            </a:r>
          </a:p>
          <a:p>
            <a:pPr algn="just" marL="971544" indent="-485772" lvl="1">
              <a:lnSpc>
                <a:spcPts val="6299"/>
              </a:lnSpc>
              <a:buFont typeface="Arial"/>
              <a:buChar char="•"/>
            </a:pPr>
            <a:r>
              <a:rPr lang="en-US" sz="4499">
                <a:solidFill>
                  <a:srgbClr val="000000"/>
                </a:solidFill>
                <a:latin typeface="Canva Sans"/>
              </a:rPr>
              <a:t>EmailJS</a:t>
            </a:r>
          </a:p>
          <a:p>
            <a:pPr algn="just" marL="971544" indent="-485772" lvl="1">
              <a:lnSpc>
                <a:spcPts val="6299"/>
              </a:lnSpc>
              <a:buFont typeface="Arial"/>
              <a:buChar char="•"/>
            </a:pPr>
            <a:r>
              <a:rPr lang="en-US" sz="4499" u="sng">
                <a:solidFill>
                  <a:srgbClr val="0097B2"/>
                </a:solidFill>
                <a:latin typeface="Canva Sans"/>
                <a:hlinkClick r:id="rId3" tooltip="https://github.com/f-akhtar/GPA"/>
              </a:rPr>
              <a:t>GitHub</a:t>
            </a:r>
          </a:p>
        </p:txBody>
      </p:sp>
      <p:sp>
        <p:nvSpPr>
          <p:cNvPr name="TextBox 6" id="6"/>
          <p:cNvSpPr txBox="true"/>
          <p:nvPr/>
        </p:nvSpPr>
        <p:spPr>
          <a:xfrm rot="0">
            <a:off x="1083171" y="8557259"/>
            <a:ext cx="2455515" cy="701041"/>
          </a:xfrm>
          <a:prstGeom prst="rect">
            <a:avLst/>
          </a:prstGeom>
        </p:spPr>
        <p:txBody>
          <a:bodyPr anchor="t" rtlCol="false" tIns="0" lIns="0" bIns="0" rIns="0">
            <a:spAutoFit/>
          </a:bodyPr>
          <a:lstStyle/>
          <a:p>
            <a:pPr algn="ctr">
              <a:lnSpc>
                <a:spcPts val="5459"/>
              </a:lnSpc>
              <a:spcBef>
                <a:spcPct val="0"/>
              </a:spcBef>
            </a:pPr>
            <a:r>
              <a:rPr lang="en-US" sz="3899" u="sng">
                <a:solidFill>
                  <a:srgbClr val="0097B2"/>
                </a:solidFill>
                <a:latin typeface="Poppins"/>
                <a:hlinkClick r:id="rId4" tooltip="https://f-akhtar.github.io/GPA/"/>
              </a:rPr>
              <a:t>Click Here</a:t>
            </a:r>
          </a:p>
        </p:txBody>
      </p:sp>
      <p:sp>
        <p:nvSpPr>
          <p:cNvPr name="TextBox 7" id="7"/>
          <p:cNvSpPr txBox="true"/>
          <p:nvPr/>
        </p:nvSpPr>
        <p:spPr>
          <a:xfrm rot="0">
            <a:off x="3876861" y="8677910"/>
            <a:ext cx="279558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(Website link)</a:t>
            </a:r>
          </a:p>
        </p:txBody>
      </p:sp>
      <p:sp>
        <p:nvSpPr>
          <p:cNvPr name="TextBox 8" id="8"/>
          <p:cNvSpPr txBox="true"/>
          <p:nvPr/>
        </p:nvSpPr>
        <p:spPr>
          <a:xfrm rot="0">
            <a:off x="4120679" y="6482398"/>
            <a:ext cx="230795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(Repo Link)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7199300" y="8985642"/>
            <a:ext cx="38894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Sign In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24794" y="1506496"/>
            <a:ext cx="11638412" cy="7274007"/>
          </a:xfrm>
          <a:custGeom>
            <a:avLst/>
            <a:gdLst/>
            <a:ahLst/>
            <a:cxnLst/>
            <a:rect r="r" b="b" t="t" l="l"/>
            <a:pathLst>
              <a:path h="7274007" w="11638412">
                <a:moveTo>
                  <a:pt x="0" y="0"/>
                </a:moveTo>
                <a:lnTo>
                  <a:pt x="11638412" y="0"/>
                </a:lnTo>
                <a:lnTo>
                  <a:pt x="11638412" y="7274008"/>
                </a:lnTo>
                <a:lnTo>
                  <a:pt x="0" y="7274008"/>
                </a:lnTo>
                <a:lnTo>
                  <a:pt x="0" y="0"/>
                </a:lnTo>
                <a:close/>
              </a:path>
            </a:pathLst>
          </a:custGeom>
          <a:blipFill>
            <a:blip r:embed="rId2"/>
            <a:stretch>
              <a:fillRect l="0" t="0" r="0" b="0"/>
            </a:stretch>
          </a:blipFill>
        </p:spPr>
      </p:sp>
      <p:sp>
        <p:nvSpPr>
          <p:cNvPr name="TextBox 3" id="3"/>
          <p:cNvSpPr txBox="true"/>
          <p:nvPr/>
        </p:nvSpPr>
        <p:spPr>
          <a:xfrm rot="0">
            <a:off x="7052779" y="8949228"/>
            <a:ext cx="418244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Sign Up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DAF_atxeDzU</dc:identifier>
  <dcterms:modified xsi:type="dcterms:W3CDTF">2011-08-01T06:04:30Z</dcterms:modified>
  <cp:revision>1</cp:revision>
  <dc:title>GPA</dc:title>
</cp:coreProperties>
</file>